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8.jpg" ContentType="image/jpg"/>
  <Override PartName="/ppt/media/image39.jpg" ContentType="image/jpg"/>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media/image4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7.jpg" ContentType="image/jpg"/>
  <Override PartName="/ppt/media/image48.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57"/>
  </p:notesMasterIdLst>
  <p:handoutMasterIdLst>
    <p:handoutMasterId r:id="rId58"/>
  </p:handoutMasterIdLst>
  <p:sldIdLst>
    <p:sldId id="793" r:id="rId13"/>
    <p:sldId id="1000" r:id="rId14"/>
    <p:sldId id="959" r:id="rId15"/>
    <p:sldId id="1019" r:id="rId16"/>
    <p:sldId id="1008" r:id="rId17"/>
    <p:sldId id="988" r:id="rId18"/>
    <p:sldId id="262" r:id="rId19"/>
    <p:sldId id="960" r:id="rId20"/>
    <p:sldId id="983" r:id="rId21"/>
    <p:sldId id="266" r:id="rId22"/>
    <p:sldId id="263" r:id="rId23"/>
    <p:sldId id="264" r:id="rId24"/>
    <p:sldId id="989" r:id="rId25"/>
    <p:sldId id="990" r:id="rId26"/>
    <p:sldId id="1023" r:id="rId27"/>
    <p:sldId id="991" r:id="rId28"/>
    <p:sldId id="1040" r:id="rId29"/>
    <p:sldId id="1017" r:id="rId30"/>
    <p:sldId id="1049" r:id="rId31"/>
    <p:sldId id="1041" r:id="rId32"/>
    <p:sldId id="277" r:id="rId33"/>
    <p:sldId id="1050" r:id="rId34"/>
    <p:sldId id="276" r:id="rId35"/>
    <p:sldId id="286" r:id="rId36"/>
    <p:sldId id="992" r:id="rId37"/>
    <p:sldId id="292" r:id="rId38"/>
    <p:sldId id="278" r:id="rId39"/>
    <p:sldId id="1055" r:id="rId40"/>
    <p:sldId id="1048" r:id="rId41"/>
    <p:sldId id="301" r:id="rId42"/>
    <p:sldId id="302" r:id="rId43"/>
    <p:sldId id="304" r:id="rId44"/>
    <p:sldId id="305" r:id="rId45"/>
    <p:sldId id="306" r:id="rId46"/>
    <p:sldId id="307" r:id="rId47"/>
    <p:sldId id="308" r:id="rId48"/>
    <p:sldId id="309" r:id="rId49"/>
    <p:sldId id="310" r:id="rId50"/>
    <p:sldId id="1034" r:id="rId51"/>
    <p:sldId id="1035" r:id="rId52"/>
    <p:sldId id="1036" r:id="rId53"/>
    <p:sldId id="1025" r:id="rId54"/>
    <p:sldId id="915" r:id="rId55"/>
    <p:sldId id="916" r:id="rId5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70" d="100"/>
          <a:sy n="70" d="100"/>
        </p:scale>
        <p:origin x="708" y="4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2017/2019</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2017/2019</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4/22/2020</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4/22/2020</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4/22/2020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4/22/2020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4/22/2020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4/22/2020 09:29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4/22/2020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4/22/2020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753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4/22/2020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439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4/22/2020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4/22/2020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29</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4/22/2020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39</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40</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41</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4/22/2020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42</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4/22/2020 09:29</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4/22/2020 09:29</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4/22/2020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4/22/2020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4/22/2020 09:28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4/22/2020 09:28</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4/22/2020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4/22/2020 09:28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5181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4/22/2020 09:29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04746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4/22/2020</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4687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7.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298"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4/22/2020</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6.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2.png"/><Relationship Id="rId4" Type="http://schemas.openxmlformats.org/officeDocument/2006/relationships/diagramLayout" Target="../diagrams/layout1.xml"/><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0.xml"/><Relationship Id="rId4" Type="http://schemas.openxmlformats.org/officeDocument/2006/relationships/image" Target="../media/image4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4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43.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5065980"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rPr>
              <a:t>dotnet </a:t>
            </a:r>
            <a:r>
              <a:rPr sz="3999" spc="-220" dirty="0">
                <a:solidFill>
                  <a:schemeClr val="tx1"/>
                </a:solidFill>
              </a:rPr>
              <a:t>CLI</a:t>
            </a:r>
            <a:r>
              <a:rPr sz="3999" dirty="0">
                <a:solidFill>
                  <a:schemeClr val="tx1"/>
                </a:solidFill>
              </a:rPr>
              <a:t> </a:t>
            </a:r>
            <a:r>
              <a:rPr sz="3999" spc="-90" dirty="0">
                <a:solidFill>
                  <a:schemeClr val="tx1"/>
                </a:solidFill>
              </a:rPr>
              <a:t>Templates</a:t>
            </a:r>
            <a:endParaRPr sz="3999" dirty="0">
              <a:solidFill>
                <a:schemeClr val="tx1"/>
              </a:solidFill>
            </a:endParaRPr>
          </a:p>
        </p:txBody>
      </p:sp>
      <p:sp>
        <p:nvSpPr>
          <p:cNvPr id="4" name="object 4"/>
          <p:cNvSpPr/>
          <p:nvPr/>
        </p:nvSpPr>
        <p:spPr>
          <a:xfrm>
            <a:off x="85320" y="1204794"/>
            <a:ext cx="12100456" cy="5207675"/>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691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8192541" cy="634835"/>
          </a:xfrm>
          <a:prstGeom prst="rect">
            <a:avLst/>
          </a:prstGeom>
        </p:spPr>
        <p:txBody>
          <a:bodyPr vert="horz" wrap="square" lIns="0" tIns="12062" rIns="0" bIns="0" rtlCol="0" anchor="ctr">
            <a:spAutoFit/>
          </a:bodyPr>
          <a:lstStyle/>
          <a:p>
            <a:pPr marL="12696">
              <a:lnSpc>
                <a:spcPct val="100000"/>
              </a:lnSpc>
              <a:spcBef>
                <a:spcPts val="95"/>
              </a:spcBef>
            </a:pPr>
            <a:r>
              <a:rPr sz="3999" spc="-90" dirty="0">
                <a:solidFill>
                  <a:schemeClr val="bg1"/>
                </a:solidFill>
                <a:latin typeface="Segoe UI Light" panose="020B0502040204020203" pitchFamily="34" charset="0"/>
                <a:cs typeface="Segoe UI Light" panose="020B0502040204020203" pitchFamily="34" charset="0"/>
              </a:rPr>
              <a:t>Visual </a:t>
            </a:r>
            <a:r>
              <a:rPr sz="3999" spc="-50" dirty="0">
                <a:solidFill>
                  <a:schemeClr val="bg1"/>
                </a:solidFill>
                <a:latin typeface="Segoe UI Light" panose="020B0502040204020203" pitchFamily="34" charset="0"/>
                <a:cs typeface="Segoe UI Light" panose="020B0502040204020203" pitchFamily="34" charset="0"/>
              </a:rPr>
              <a:t>Studio </a:t>
            </a:r>
            <a:r>
              <a:rPr sz="3999" spc="-95" dirty="0">
                <a:solidFill>
                  <a:schemeClr val="bg1"/>
                </a:solidFill>
                <a:latin typeface="Segoe UI Light" panose="020B0502040204020203" pitchFamily="34" charset="0"/>
                <a:cs typeface="Segoe UI Light" panose="020B0502040204020203" pitchFamily="34" charset="0"/>
              </a:rPr>
              <a:t>.NET </a:t>
            </a:r>
            <a:r>
              <a:rPr sz="3999" spc="-110" dirty="0">
                <a:solidFill>
                  <a:schemeClr val="bg1"/>
                </a:solidFill>
                <a:latin typeface="Segoe UI Light" panose="020B0502040204020203" pitchFamily="34" charset="0"/>
                <a:cs typeface="Segoe UI Light" panose="020B0502040204020203" pitchFamily="34" charset="0"/>
              </a:rPr>
              <a:t>Core</a:t>
            </a:r>
            <a:r>
              <a:rPr sz="3999" spc="17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8" name="object 8"/>
          <p:cNvSpPr txBox="1"/>
          <p:nvPr/>
        </p:nvSpPr>
        <p:spPr>
          <a:xfrm>
            <a:off x="1037065" y="1617608"/>
            <a:ext cx="2075411" cy="1814532"/>
          </a:xfrm>
          <a:prstGeom prst="rect">
            <a:avLst/>
          </a:prstGeom>
        </p:spPr>
        <p:txBody>
          <a:bodyPr vert="horz" wrap="square" lIns="0" tIns="13966" rIns="0" bIns="0" rtlCol="0">
            <a:spAutoFit/>
          </a:bodyPr>
          <a:lstStyle/>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15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Console </a:t>
            </a:r>
            <a:r>
              <a:rPr kumimoji="0" lang="en-US"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  </a:t>
            </a:r>
            <a:r>
              <a:rPr kumimoji="0" lang="en-US" sz="2399" b="0" i="0" u="none" strike="noStrike" kern="1200" cap="none" spc="-23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Class </a:t>
            </a:r>
            <a:r>
              <a:rPr kumimoji="0" lang="en-US" sz="2399" b="0" i="0" u="none" strike="noStrike" kern="1200" cap="none" spc="-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Library  </a:t>
            </a:r>
            <a:r>
              <a:rPr kumimoji="0" lang="en-US" sz="2399" b="0" i="0" u="none" strike="noStrike" kern="1200" cap="none" spc="-3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Unit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r>
              <a:rPr kumimoji="0" lang="en-US" sz="2399" b="0" i="0" u="none" strike="noStrike" kern="1200" cap="none" spc="-6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xUnit</a:t>
            </a:r>
            <a:r>
              <a:rPr kumimoji="0" lang="en-US" sz="2399" b="0" i="0" u="none" strike="noStrike" kern="1200" cap="none" spc="-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p>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ASP.NET </a:t>
            </a:r>
            <a:r>
              <a:rPr kumimoji="0" lang="en-US"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Core</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object 10"/>
          <p:cNvSpPr/>
          <p:nvPr/>
        </p:nvSpPr>
        <p:spPr>
          <a:xfrm>
            <a:off x="4106147" y="1220487"/>
            <a:ext cx="7774947" cy="5388983"/>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9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7635791" cy="634835"/>
          </a:xfrm>
          <a:prstGeom prst="rect">
            <a:avLst/>
          </a:prstGeom>
        </p:spPr>
        <p:txBody>
          <a:bodyPr vert="horz" wrap="square" lIns="0" tIns="12062" rIns="0" bIns="0" rtlCol="0" anchor="ctr">
            <a:spAutoFit/>
          </a:bodyPr>
          <a:lstStyle/>
          <a:p>
            <a:pPr marL="12696">
              <a:lnSpc>
                <a:spcPct val="100000"/>
              </a:lnSpc>
              <a:spcBef>
                <a:spcPts val="95"/>
              </a:spcBef>
            </a:pPr>
            <a:r>
              <a:rPr sz="3999" spc="-245" dirty="0">
                <a:solidFill>
                  <a:schemeClr val="bg1"/>
                </a:solidFill>
                <a:latin typeface="Segoe UI Light" panose="020B0502040204020203" pitchFamily="34" charset="0"/>
                <a:cs typeface="Segoe UI Light" panose="020B0502040204020203" pitchFamily="34" charset="0"/>
              </a:rPr>
              <a:t>ASP.NET </a:t>
            </a:r>
            <a:r>
              <a:rPr sz="3999" spc="-110" dirty="0">
                <a:solidFill>
                  <a:schemeClr val="bg1"/>
                </a:solidFill>
                <a:latin typeface="Segoe UI Light" panose="020B0502040204020203" pitchFamily="34" charset="0"/>
                <a:cs typeface="Segoe UI Light" panose="020B0502040204020203" pitchFamily="34" charset="0"/>
              </a:rPr>
              <a:t>Core </a:t>
            </a:r>
            <a:r>
              <a:rPr sz="3999" spc="-50" dirty="0">
                <a:solidFill>
                  <a:schemeClr val="bg1"/>
                </a:solidFill>
                <a:latin typeface="Segoe UI Light" panose="020B0502040204020203" pitchFamily="34" charset="0"/>
                <a:cs typeface="Segoe UI Light" panose="020B0502040204020203" pitchFamily="34" charset="0"/>
              </a:rPr>
              <a:t>Project</a:t>
            </a:r>
            <a:r>
              <a:rPr sz="3999" spc="28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1037065" y="1617608"/>
            <a:ext cx="2083527" cy="4182492"/>
          </a:xfrm>
          <a:prstGeom prst="rect">
            <a:avLst/>
          </a:prstGeom>
        </p:spPr>
        <p:txBody>
          <a:bodyPr vert="horz" wrap="square" lIns="0" tIns="13966" rIns="0" bIns="0" rtlCol="0">
            <a:spAutoFit/>
          </a:bodyPr>
          <a:lstStyle/>
          <a:p>
            <a:pPr marL="12696" marR="923648" lvl="0" indent="0" algn="l" defTabSz="914363" rtl="0" eaLnBrk="1" fontAlgn="auto" latinLnBrk="0" hangingPunct="1">
              <a:lnSpc>
                <a:spcPct val="124800"/>
              </a:lnSpc>
              <a:spcBef>
                <a:spcPts val="110"/>
              </a:spcBef>
              <a:spcAft>
                <a:spcPts val="0"/>
              </a:spcAft>
              <a:buClrTx/>
              <a:buSzTx/>
              <a:buFontTx/>
              <a:buNone/>
              <a:tabLst/>
              <a:defRPr/>
            </a:pP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Empty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API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77447" lvl="0" indent="0" algn="l" defTabSz="914363" rtl="0" eaLnBrk="1" fontAlgn="auto" latinLnBrk="0" hangingPunct="1">
              <a:lnSpc>
                <a:spcPts val="3599"/>
              </a:lnSpc>
              <a:spcBef>
                <a:spcPts val="225"/>
              </a:spcBef>
              <a:spcAft>
                <a:spcPts val="0"/>
              </a:spcAft>
              <a:buClrTx/>
              <a:buSzTx/>
              <a:buFontTx/>
              <a:buNone/>
              <a:tabLst/>
              <a:defRPr/>
            </a:pP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r>
              <a:rPr kumimoji="0" sz="2399" b="0" i="0" u="none" strike="noStrike" kern="1200" cap="none" spc="-1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6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(MVC)  </a:t>
            </a:r>
            <a:r>
              <a:rPr kumimoji="0" sz="2399" b="0" i="0" u="none" strike="noStrike" kern="1200" cap="none" spc="-10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Angular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47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71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 </a:t>
            </a:r>
            <a:r>
              <a:rPr kumimoji="0" sz="2399" b="0" i="0" u="none" strike="noStrike" kern="1200" cap="none" spc="-11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and</a:t>
            </a:r>
            <a:r>
              <a:rPr kumimoji="0" sz="2399" b="0" i="0" u="none" strike="noStrike" kern="1200" cap="none" spc="-1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8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Redux</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1550"/>
              </a:spcBef>
              <a:spcAft>
                <a:spcPts val="0"/>
              </a:spcAft>
              <a:buClrTx/>
              <a:buSzTx/>
              <a:buFontTx/>
              <a:buNone/>
              <a:tabLst/>
              <a:defRPr/>
            </a:pPr>
            <a:r>
              <a:rPr kumimoji="0" sz="2399" b="0" i="0" u="none" strike="noStrike" kern="1200" cap="none" spc="-14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Docker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3" name="object 13"/>
          <p:cNvSpPr/>
          <p:nvPr/>
        </p:nvSpPr>
        <p:spPr>
          <a:xfrm>
            <a:off x="3520132" y="1158769"/>
            <a:ext cx="8308208" cy="539812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0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2061214689"/>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With</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Server</a:t>
            </a:r>
            <a:br>
              <a:rPr lang="es-AR" dirty="0"/>
            </a:br>
            <a:r>
              <a:rPr lang="es-AR" sz="4600" dirty="0" err="1"/>
              <a:t>Kestrel</a:t>
            </a:r>
            <a:endParaRPr lang="es-AR" sz="4600" dirty="0"/>
          </a:p>
        </p:txBody>
      </p:sp>
    </p:spTree>
    <p:extLst>
      <p:ext uri="{BB962C8B-B14F-4D97-AF65-F5344CB8AC3E}">
        <p14:creationId xmlns:p14="http://schemas.microsoft.com/office/powerpoint/2010/main" val="11417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8" y="1189177"/>
            <a:ext cx="11793129" cy="5226046"/>
          </a:xfrm>
        </p:spPr>
        <p:txBody>
          <a:bodyPr/>
          <a:lstStyle/>
          <a:p>
            <a:pPr>
              <a:buFont typeface="Arial" panose="020B0604020202020204" pitchFamily="34" charset="0"/>
              <a:buChar char="•"/>
            </a:pPr>
            <a:r>
              <a:rPr lang="en-US" sz="3600" dirty="0"/>
              <a:t>Open source Web server for ASP.NET </a:t>
            </a:r>
          </a:p>
          <a:p>
            <a:pPr>
              <a:buFont typeface="Arial" panose="020B0604020202020204" pitchFamily="34" charset="0"/>
              <a:buChar char="•"/>
            </a:pPr>
            <a:r>
              <a:rPr lang="en-US" sz="3600" dirty="0"/>
              <a:t>It is fast and production ready.</a:t>
            </a:r>
          </a:p>
          <a:p>
            <a:pPr>
              <a:buFont typeface="Arial" panose="020B0604020202020204" pitchFamily="34" charset="0"/>
              <a:buChar char="•"/>
            </a:pPr>
            <a:r>
              <a:rPr lang="en-US" sz="3600" dirty="0"/>
              <a:t>It is not a fully featured web server.</a:t>
            </a:r>
          </a:p>
          <a:p>
            <a:pPr>
              <a:buFont typeface="Arial" panose="020B0604020202020204" pitchFamily="34" charset="0"/>
              <a:buChar char="•"/>
            </a:pPr>
            <a:r>
              <a:rPr lang="en-US" sz="3600" dirty="0"/>
              <a:t>It is recommended that you run it behind  a more fully featured webserver like IIS on  Windows or NGNIX on Linux.</a:t>
            </a:r>
          </a:p>
          <a:p>
            <a:pPr>
              <a:buFont typeface="Arial" panose="020B0604020202020204" pitchFamily="34" charset="0"/>
              <a:buChar char="•"/>
            </a:pPr>
            <a:r>
              <a:rPr lang="en-US" sz="3600" dirty="0"/>
              <a:t>It is run behind IIS using the ASP.NET Core  Module (native IIS module).</a:t>
            </a:r>
          </a:p>
          <a:p>
            <a:pPr>
              <a:buFont typeface="Arial" panose="020B0604020202020204" pitchFamily="34" charset="0"/>
              <a:buChar char="•"/>
            </a:pPr>
            <a:r>
              <a:rPr lang="en-US" sz="3600" dirty="0"/>
              <a:t>Maps a HTTP Request to the </a:t>
            </a:r>
            <a:r>
              <a:rPr lang="en-US" sz="3600" dirty="0" err="1"/>
              <a:t>HttpContext</a:t>
            </a:r>
            <a:r>
              <a:rPr lang="en-US" sz="3600" dirty="0"/>
              <a:t>.</a:t>
            </a:r>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App</a:t>
            </a:r>
            <a:br>
              <a:rPr lang="es-AR" dirty="0"/>
            </a:br>
            <a:r>
              <a:rPr lang="es-AR" sz="4600" dirty="0"/>
              <a:t>Key </a:t>
            </a:r>
            <a:r>
              <a:rPr lang="es-AR" sz="4600" dirty="0" err="1"/>
              <a:t>Components</a:t>
            </a:r>
            <a:endParaRPr lang="es-AR" sz="4600" dirty="0"/>
          </a:p>
        </p:txBody>
      </p:sp>
    </p:spTree>
    <p:extLst>
      <p:ext uri="{BB962C8B-B14F-4D97-AF65-F5344CB8AC3E}">
        <p14:creationId xmlns:p14="http://schemas.microsoft.com/office/powerpoint/2010/main" val="31787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304049" cy="627605"/>
          </a:xfrm>
          <a:prstGeom prst="rect">
            <a:avLst/>
          </a:prstGeom>
        </p:spPr>
        <p:txBody>
          <a:bodyPr vert="horz" wrap="square" lIns="0" tIns="12062" rIns="0" bIns="0" rtlCol="0" anchor="t">
            <a:spAutoFit/>
          </a:bodyPr>
          <a:lstStyle/>
          <a:p>
            <a:pPr marL="12696">
              <a:lnSpc>
                <a:spcPct val="100000"/>
              </a:lnSpc>
              <a:spcBef>
                <a:spcPts val="95"/>
              </a:spcBef>
            </a:pPr>
            <a:r>
              <a:rPr sz="3999" spc="-5" dirty="0" err="1">
                <a:solidFill>
                  <a:schemeClr val="tx1"/>
                </a:solidFill>
                <a:latin typeface="+mj-lt"/>
              </a:rPr>
              <a:t>Startup</a:t>
            </a:r>
            <a:r>
              <a:rPr lang="en-US" sz="3999" spc="-5" dirty="0" err="1">
                <a:solidFill>
                  <a:schemeClr val="tx1"/>
                </a:solidFill>
                <a:latin typeface="+mj-lt"/>
              </a:rPr>
              <a:t>.cs</a:t>
            </a:r>
            <a:endParaRPr sz="3999" dirty="0">
              <a:solidFill>
                <a:schemeClr val="tx1"/>
              </a:solidFill>
              <a:latin typeface="+mj-lt"/>
            </a:endParaRPr>
          </a:p>
        </p:txBody>
      </p:sp>
      <p:sp>
        <p:nvSpPr>
          <p:cNvPr id="5" name="object 5"/>
          <p:cNvSpPr txBox="1"/>
          <p:nvPr/>
        </p:nvSpPr>
        <p:spPr>
          <a:xfrm>
            <a:off x="1037064" y="1709310"/>
            <a:ext cx="4405373" cy="2269080"/>
          </a:xfrm>
          <a:prstGeom prst="rect">
            <a:avLst/>
          </a:prstGeom>
        </p:spPr>
        <p:txBody>
          <a:bodyPr vert="horz" wrap="square" lIns="0" tIns="12697" rIns="0" bIns="0" rtlCol="0">
            <a:spAutoFit/>
          </a:bodyPr>
          <a:lstStyle/>
          <a:p>
            <a:pPr marL="12696">
              <a:spcBef>
                <a:spcPts val="100"/>
              </a:spcBef>
            </a:pPr>
            <a:r>
              <a:rPr sz="2800" spc="-85" dirty="0">
                <a:latin typeface="+mj-lt"/>
                <a:cs typeface="Arial"/>
              </a:rPr>
              <a:t>Constructor</a:t>
            </a:r>
            <a:r>
              <a:rPr sz="2800" spc="-204" dirty="0">
                <a:latin typeface="+mj-lt"/>
                <a:cs typeface="Arial"/>
              </a:rPr>
              <a:t> </a:t>
            </a:r>
            <a:r>
              <a:rPr sz="2800" spc="-50" dirty="0">
                <a:latin typeface="+mj-lt"/>
                <a:cs typeface="Arial"/>
              </a:rPr>
              <a:t>(optional)</a:t>
            </a:r>
            <a:endParaRPr sz="2800" dirty="0">
              <a:latin typeface="+mj-lt"/>
              <a:cs typeface="Arial"/>
            </a:endParaRPr>
          </a:p>
          <a:p>
            <a:pPr marL="12696" marR="533240">
              <a:lnSpc>
                <a:spcPts val="7188"/>
              </a:lnSpc>
              <a:spcBef>
                <a:spcPts val="960"/>
              </a:spcBef>
            </a:pPr>
            <a:r>
              <a:rPr sz="2800" spc="-215" dirty="0">
                <a:latin typeface="+mj-lt"/>
                <a:cs typeface="Arial"/>
              </a:rPr>
              <a:t>Co</a:t>
            </a:r>
            <a:r>
              <a:rPr sz="2800" spc="-200" dirty="0">
                <a:latin typeface="+mj-lt"/>
                <a:cs typeface="Arial"/>
              </a:rPr>
              <a:t>n</a:t>
            </a:r>
            <a:r>
              <a:rPr sz="2800" spc="-40" dirty="0">
                <a:latin typeface="+mj-lt"/>
                <a:cs typeface="Arial"/>
              </a:rPr>
              <a:t>figu</a:t>
            </a:r>
            <a:r>
              <a:rPr sz="2800" spc="-70" dirty="0">
                <a:latin typeface="+mj-lt"/>
                <a:cs typeface="Arial"/>
              </a:rPr>
              <a:t>r</a:t>
            </a:r>
            <a:r>
              <a:rPr sz="2800" spc="-295" dirty="0">
                <a:latin typeface="+mj-lt"/>
                <a:cs typeface="Arial"/>
              </a:rPr>
              <a:t>e</a:t>
            </a:r>
            <a:r>
              <a:rPr sz="2800" spc="-345" dirty="0">
                <a:latin typeface="+mj-lt"/>
                <a:cs typeface="Arial"/>
              </a:rPr>
              <a:t>S</a:t>
            </a:r>
            <a:r>
              <a:rPr sz="2800" spc="-65" dirty="0">
                <a:latin typeface="+mj-lt"/>
                <a:cs typeface="Arial"/>
              </a:rPr>
              <a:t>e</a:t>
            </a:r>
            <a:r>
              <a:rPr sz="2800" spc="-15" dirty="0">
                <a:latin typeface="+mj-lt"/>
                <a:cs typeface="Arial"/>
              </a:rPr>
              <a:t>r</a:t>
            </a:r>
            <a:r>
              <a:rPr sz="2800" spc="-125" dirty="0">
                <a:latin typeface="+mj-lt"/>
                <a:cs typeface="Arial"/>
              </a:rPr>
              <a:t>vices  </a:t>
            </a:r>
            <a:r>
              <a:rPr sz="2800" spc="-110" dirty="0">
                <a:latin typeface="+mj-lt"/>
                <a:cs typeface="Arial"/>
              </a:rPr>
              <a:t>Configure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616" y="1630178"/>
            <a:ext cx="10360119" cy="3113670"/>
          </a:xfrm>
          <a:prstGeom prst="rect">
            <a:avLst/>
          </a:prstGeom>
        </p:spPr>
        <p:txBody>
          <a:bodyPr vert="horz" wrap="square" lIns="0" tIns="12697" rIns="0" bIns="0" rtlCol="0">
            <a:spAutoFit/>
          </a:bodyPr>
          <a:lstStyle/>
          <a:p>
            <a:pPr marL="361309" indent="-342900">
              <a:lnSpc>
                <a:spcPts val="2734"/>
              </a:lnSpc>
              <a:spcBef>
                <a:spcPts val="100"/>
              </a:spcBef>
              <a:buFont typeface="Arial" panose="020B0604020202020204" pitchFamily="34" charset="0"/>
              <a:buChar char="•"/>
            </a:pPr>
            <a:r>
              <a:rPr sz="2800" spc="-40" dirty="0">
                <a:latin typeface="+mj-lt"/>
                <a:cs typeface="Arial"/>
              </a:rPr>
              <a:t>“Middleware </a:t>
            </a:r>
            <a:r>
              <a:rPr sz="2800" spc="-110" dirty="0">
                <a:latin typeface="+mj-lt"/>
                <a:cs typeface="Arial"/>
              </a:rPr>
              <a:t>are </a:t>
            </a:r>
            <a:r>
              <a:rPr sz="2800" spc="-65" dirty="0">
                <a:latin typeface="+mj-lt"/>
                <a:cs typeface="Arial"/>
              </a:rPr>
              <a:t>software </a:t>
            </a:r>
            <a:r>
              <a:rPr sz="2800" spc="-100" dirty="0">
                <a:latin typeface="+mj-lt"/>
                <a:cs typeface="Arial"/>
              </a:rPr>
              <a:t>components </a:t>
            </a:r>
            <a:r>
              <a:rPr sz="2800" spc="-10" dirty="0">
                <a:latin typeface="+mj-lt"/>
                <a:cs typeface="Arial"/>
              </a:rPr>
              <a:t>that </a:t>
            </a:r>
            <a:r>
              <a:rPr sz="2800" spc="-110" dirty="0">
                <a:latin typeface="+mj-lt"/>
                <a:cs typeface="Arial"/>
              </a:rPr>
              <a:t>are </a:t>
            </a:r>
            <a:r>
              <a:rPr sz="2800" spc="-135" dirty="0">
                <a:latin typeface="+mj-lt"/>
                <a:cs typeface="Arial"/>
              </a:rPr>
              <a:t>assembled </a:t>
            </a:r>
            <a:r>
              <a:rPr sz="2800" spc="-10" dirty="0">
                <a:latin typeface="+mj-lt"/>
                <a:cs typeface="Arial"/>
              </a:rPr>
              <a:t>into</a:t>
            </a:r>
            <a:r>
              <a:rPr sz="2800" spc="-445" dirty="0">
                <a:latin typeface="+mj-lt"/>
                <a:cs typeface="Arial"/>
              </a:rPr>
              <a:t> </a:t>
            </a:r>
            <a:r>
              <a:rPr sz="2800" spc="-130" dirty="0">
                <a:latin typeface="+mj-lt"/>
                <a:cs typeface="Arial"/>
              </a:rPr>
              <a:t>an </a:t>
            </a:r>
            <a:r>
              <a:rPr sz="2800" spc="-65" dirty="0">
                <a:latin typeface="+mj-lt"/>
                <a:cs typeface="Arial"/>
              </a:rPr>
              <a:t>application</a:t>
            </a:r>
            <a:r>
              <a:rPr lang="en-US" sz="2800" spc="-65" dirty="0">
                <a:latin typeface="+mj-lt"/>
                <a:cs typeface="Arial"/>
              </a:rPr>
              <a:t> </a:t>
            </a:r>
            <a:r>
              <a:rPr sz="2800" spc="-65" dirty="0">
                <a:latin typeface="+mj-lt"/>
                <a:cs typeface="Arial"/>
              </a:rPr>
              <a:t>pipeline </a:t>
            </a:r>
            <a:r>
              <a:rPr sz="2800" spc="15" dirty="0">
                <a:latin typeface="+mj-lt"/>
                <a:cs typeface="Arial"/>
              </a:rPr>
              <a:t>to </a:t>
            </a:r>
            <a:r>
              <a:rPr sz="2800" spc="-95" dirty="0">
                <a:latin typeface="+mj-lt"/>
                <a:cs typeface="Arial"/>
              </a:rPr>
              <a:t>handle </a:t>
            </a:r>
            <a:r>
              <a:rPr sz="2800" spc="-110" dirty="0">
                <a:latin typeface="+mj-lt"/>
                <a:cs typeface="Arial"/>
              </a:rPr>
              <a:t>requests </a:t>
            </a:r>
            <a:r>
              <a:rPr sz="2800" spc="-114" dirty="0">
                <a:latin typeface="+mj-lt"/>
                <a:cs typeface="Arial"/>
              </a:rPr>
              <a:t>and</a:t>
            </a:r>
            <a:r>
              <a:rPr sz="2800" spc="-375" dirty="0">
                <a:latin typeface="+mj-lt"/>
                <a:cs typeface="Arial"/>
              </a:rPr>
              <a:t> </a:t>
            </a:r>
            <a:r>
              <a:rPr sz="2800" spc="-110" dirty="0">
                <a:latin typeface="+mj-lt"/>
                <a:cs typeface="Arial"/>
              </a:rPr>
              <a:t>responses”</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61309" indent="-342900">
              <a:spcBef>
                <a:spcPts val="1550"/>
              </a:spcBef>
              <a:buFont typeface="Arial" panose="020B0604020202020204" pitchFamily="34" charset="0"/>
              <a:buChar char="•"/>
            </a:pPr>
            <a:r>
              <a:rPr sz="2800" spc="-229" dirty="0">
                <a:latin typeface="+mj-lt"/>
                <a:cs typeface="Arial"/>
              </a:rPr>
              <a:t>Each </a:t>
            </a:r>
            <a:r>
              <a:rPr sz="2800" spc="-80" dirty="0">
                <a:latin typeface="+mj-lt"/>
                <a:cs typeface="Arial"/>
              </a:rPr>
              <a:t>component </a:t>
            </a:r>
            <a:r>
              <a:rPr sz="2800" spc="-30" dirty="0">
                <a:latin typeface="+mj-lt"/>
                <a:cs typeface="Arial"/>
              </a:rPr>
              <a:t>in the </a:t>
            </a:r>
            <a:r>
              <a:rPr sz="2800" spc="-60" dirty="0">
                <a:latin typeface="+mj-lt"/>
                <a:cs typeface="Arial"/>
              </a:rPr>
              <a:t>pipeline </a:t>
            </a:r>
            <a:r>
              <a:rPr sz="2800" spc="-125" dirty="0">
                <a:latin typeface="+mj-lt"/>
                <a:cs typeface="Arial"/>
              </a:rPr>
              <a:t>is </a:t>
            </a:r>
            <a:r>
              <a:rPr sz="2800" spc="-190" dirty="0">
                <a:latin typeface="+mj-lt"/>
                <a:cs typeface="Arial"/>
              </a:rPr>
              <a:t>a </a:t>
            </a:r>
            <a:r>
              <a:rPr sz="2800" spc="-85" dirty="0">
                <a:latin typeface="+mj-lt"/>
                <a:cs typeface="Arial"/>
              </a:rPr>
              <a:t>request</a:t>
            </a:r>
            <a:r>
              <a:rPr sz="2800" spc="-305" dirty="0">
                <a:latin typeface="+mj-lt"/>
                <a:cs typeface="Arial"/>
              </a:rPr>
              <a:t> </a:t>
            </a:r>
            <a:r>
              <a:rPr sz="2800" spc="-100" dirty="0">
                <a:latin typeface="+mj-lt"/>
                <a:cs typeface="Arial"/>
              </a:rPr>
              <a:t>delegate.</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55596" marR="410722" indent="-342900">
              <a:lnSpc>
                <a:spcPts val="2589"/>
              </a:lnSpc>
              <a:spcBef>
                <a:spcPts val="1874"/>
              </a:spcBef>
              <a:buFont typeface="Arial" panose="020B0604020202020204" pitchFamily="34" charset="0"/>
              <a:buChar char="•"/>
            </a:pPr>
            <a:r>
              <a:rPr sz="2800" spc="-229" dirty="0">
                <a:latin typeface="+mj-lt"/>
                <a:cs typeface="Arial"/>
              </a:rPr>
              <a:t>Each </a:t>
            </a:r>
            <a:r>
              <a:rPr sz="2800" spc="-110" dirty="0">
                <a:latin typeface="+mj-lt"/>
                <a:cs typeface="Arial"/>
              </a:rPr>
              <a:t>delegate </a:t>
            </a:r>
            <a:r>
              <a:rPr sz="2800" spc="-155" dirty="0">
                <a:latin typeface="+mj-lt"/>
                <a:cs typeface="Arial"/>
              </a:rPr>
              <a:t>can </a:t>
            </a:r>
            <a:r>
              <a:rPr sz="2800" spc="-110" dirty="0">
                <a:latin typeface="+mj-lt"/>
                <a:cs typeface="Arial"/>
              </a:rPr>
              <a:t>invoke </a:t>
            </a:r>
            <a:r>
              <a:rPr sz="2800" spc="-30" dirty="0">
                <a:latin typeface="+mj-lt"/>
                <a:cs typeface="Arial"/>
              </a:rPr>
              <a:t>the </a:t>
            </a:r>
            <a:r>
              <a:rPr sz="2800" spc="-70" dirty="0">
                <a:latin typeface="+mj-lt"/>
                <a:cs typeface="Arial"/>
              </a:rPr>
              <a:t>next </a:t>
            </a:r>
            <a:r>
              <a:rPr sz="2800" spc="-80" dirty="0">
                <a:latin typeface="+mj-lt"/>
                <a:cs typeface="Arial"/>
              </a:rPr>
              <a:t>component </a:t>
            </a:r>
            <a:r>
              <a:rPr sz="2800" spc="-30" dirty="0">
                <a:latin typeface="+mj-lt"/>
                <a:cs typeface="Arial"/>
              </a:rPr>
              <a:t>in the </a:t>
            </a:r>
            <a:r>
              <a:rPr sz="2800" spc="-95" dirty="0">
                <a:latin typeface="+mj-lt"/>
                <a:cs typeface="Arial"/>
              </a:rPr>
              <a:t>chain, </a:t>
            </a:r>
            <a:r>
              <a:rPr sz="2800" spc="-20" dirty="0">
                <a:latin typeface="+mj-lt"/>
                <a:cs typeface="Arial"/>
              </a:rPr>
              <a:t>or</a:t>
            </a:r>
            <a:r>
              <a:rPr sz="2800" spc="-420" dirty="0">
                <a:latin typeface="+mj-lt"/>
                <a:cs typeface="Arial"/>
              </a:rPr>
              <a:t> </a:t>
            </a:r>
            <a:r>
              <a:rPr sz="2800" spc="-50" dirty="0">
                <a:latin typeface="+mj-lt"/>
                <a:cs typeface="Arial"/>
              </a:rPr>
              <a:t>short-circuit,  </a:t>
            </a:r>
            <a:r>
              <a:rPr sz="2800" spc="-45" dirty="0">
                <a:latin typeface="+mj-lt"/>
                <a:cs typeface="Arial"/>
              </a:rPr>
              <a:t>returning </a:t>
            </a:r>
            <a:r>
              <a:rPr sz="2800" spc="-145" dirty="0">
                <a:latin typeface="+mj-lt"/>
                <a:cs typeface="Arial"/>
              </a:rPr>
              <a:t>back </a:t>
            </a:r>
            <a:r>
              <a:rPr sz="2800" spc="-80" dirty="0">
                <a:latin typeface="+mj-lt"/>
                <a:cs typeface="Arial"/>
              </a:rPr>
              <a:t>up </a:t>
            </a:r>
            <a:r>
              <a:rPr sz="2800" spc="-30" dirty="0">
                <a:latin typeface="+mj-lt"/>
                <a:cs typeface="Arial"/>
              </a:rPr>
              <a:t>the </a:t>
            </a:r>
            <a:r>
              <a:rPr sz="2800" spc="-90" dirty="0">
                <a:latin typeface="+mj-lt"/>
                <a:cs typeface="Arial"/>
              </a:rPr>
              <a:t>call</a:t>
            </a:r>
            <a:r>
              <a:rPr sz="2800" spc="-375" dirty="0">
                <a:latin typeface="+mj-lt"/>
                <a:cs typeface="Arial"/>
              </a:rPr>
              <a:t> </a:t>
            </a:r>
            <a:r>
              <a:rPr sz="2800" spc="-100" dirty="0">
                <a:latin typeface="+mj-lt"/>
                <a:cs typeface="Arial"/>
              </a:rPr>
              <a:t>chain</a:t>
            </a:r>
            <a:endParaRPr sz="2800" dirty="0">
              <a:latin typeface="+mj-lt"/>
              <a:cs typeface="Arial"/>
            </a:endParaRPr>
          </a:p>
        </p:txBody>
      </p:sp>
      <p:sp>
        <p:nvSpPr>
          <p:cNvPr id="9" name="Title 8">
            <a:extLst>
              <a:ext uri="{FF2B5EF4-FFF2-40B4-BE49-F238E27FC236}">
                <a16:creationId xmlns:a16="http://schemas.microsoft.com/office/drawing/2014/main" id="{F6146C5C-362A-40B5-9232-071F4B13A5E1}"/>
              </a:ext>
            </a:extLst>
          </p:cNvPr>
          <p:cNvSpPr>
            <a:spLocks noGrp="1"/>
          </p:cNvSpPr>
          <p:nvPr>
            <p:ph type="title"/>
          </p:nvPr>
        </p:nvSpPr>
        <p:spPr>
          <a:xfrm>
            <a:off x="673616" y="289513"/>
            <a:ext cx="11652805" cy="692982"/>
          </a:xfrm>
        </p:spPr>
        <p:txBody>
          <a:bodyPr/>
          <a:lstStyle/>
          <a:p>
            <a:r>
              <a:rPr lang="en-US" dirty="0">
                <a:solidFill>
                  <a:schemeClr val="tx1"/>
                </a:solidFill>
                <a:latin typeface="+mj-lt"/>
              </a:rPr>
              <a:t>Middleware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296150"/>
            <a:ext cx="7943051"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Built-in </a:t>
            </a:r>
            <a:r>
              <a:rPr sz="3999" spc="45" dirty="0">
                <a:solidFill>
                  <a:schemeClr val="tx1"/>
                </a:solidFill>
                <a:latin typeface="+mj-lt"/>
              </a:rPr>
              <a:t>Middleware</a:t>
            </a:r>
            <a:endParaRPr sz="3999" dirty="0">
              <a:solidFill>
                <a:schemeClr val="tx1"/>
              </a:solidFill>
              <a:latin typeface="+mj-lt"/>
            </a:endParaRPr>
          </a:p>
        </p:txBody>
      </p:sp>
      <p:sp>
        <p:nvSpPr>
          <p:cNvPr id="12" name="Rectangle 11">
            <a:extLst>
              <a:ext uri="{FF2B5EF4-FFF2-40B4-BE49-F238E27FC236}">
                <a16:creationId xmlns:a16="http://schemas.microsoft.com/office/drawing/2014/main" id="{06002D56-9104-4B36-9770-072C4AEC55C3}"/>
              </a:ext>
            </a:extLst>
          </p:cNvPr>
          <p:cNvSpPr/>
          <p:nvPr/>
        </p:nvSpPr>
        <p:spPr>
          <a:xfrm>
            <a:off x="729297" y="1279130"/>
            <a:ext cx="11245826" cy="3108543"/>
          </a:xfrm>
          <a:prstGeom prst="rect">
            <a:avLst/>
          </a:prstGeom>
        </p:spPr>
        <p:txBody>
          <a:bodyPr wrap="square">
            <a:spAutoFit/>
          </a:bodyPr>
          <a:lstStyle/>
          <a:p>
            <a:pPr marL="457200" indent="-457200">
              <a:buFont typeface="Arial" panose="020B0604020202020204" pitchFamily="34" charset="0"/>
              <a:buChar char="•"/>
            </a:pPr>
            <a:r>
              <a:rPr lang="en-US" sz="2800" dirty="0" err="1">
                <a:latin typeface="+mj-lt"/>
              </a:rPr>
              <a:t>UseDeveloperExceptionPage</a:t>
            </a:r>
            <a:r>
              <a:rPr lang="en-US" sz="2800" dirty="0">
                <a:latin typeface="+mj-lt"/>
              </a:rPr>
              <a:t>  </a:t>
            </a:r>
          </a:p>
          <a:p>
            <a:pPr marL="457200" indent="-457200">
              <a:buFont typeface="Arial" panose="020B0604020202020204" pitchFamily="34" charset="0"/>
              <a:buChar char="•"/>
            </a:pPr>
            <a:r>
              <a:rPr lang="en-US" sz="2800" dirty="0" err="1">
                <a:latin typeface="+mj-lt"/>
              </a:rPr>
              <a:t>UseDatabaseErrorPage</a:t>
            </a:r>
            <a:endParaRPr lang="en-US" sz="2800" dirty="0">
              <a:latin typeface="+mj-lt"/>
            </a:endParaRPr>
          </a:p>
          <a:p>
            <a:pPr marL="457200" indent="-457200">
              <a:buFont typeface="Arial" panose="020B0604020202020204" pitchFamily="34" charset="0"/>
              <a:buChar char="•"/>
            </a:pPr>
            <a:r>
              <a:rPr lang="en-US" sz="2800" dirty="0" err="1">
                <a:latin typeface="+mj-lt"/>
              </a:rPr>
              <a:t>UseExceptionHandler</a:t>
            </a:r>
            <a:endParaRPr lang="en-US" sz="2800" dirty="0">
              <a:latin typeface="+mj-lt"/>
            </a:endParaRPr>
          </a:p>
          <a:p>
            <a:pPr marL="457200" indent="-457200">
              <a:buFont typeface="Arial" panose="020B0604020202020204" pitchFamily="34" charset="0"/>
              <a:buChar char="•"/>
            </a:pPr>
            <a:r>
              <a:rPr lang="en-US" sz="2800" dirty="0" err="1">
                <a:latin typeface="+mj-lt"/>
              </a:rPr>
              <a:t>UseStatusCodePages</a:t>
            </a:r>
            <a:endParaRPr lang="en-US" sz="2800" dirty="0">
              <a:latin typeface="+mj-lt"/>
            </a:endParaRPr>
          </a:p>
          <a:p>
            <a:pPr marL="457200" indent="-457200">
              <a:buFont typeface="Arial" panose="020B0604020202020204" pitchFamily="34" charset="0"/>
              <a:buChar char="•"/>
            </a:pPr>
            <a:r>
              <a:rPr lang="en-US" sz="2800" dirty="0" err="1">
                <a:latin typeface="+mj-lt"/>
              </a:rPr>
              <a:t>UseAuthentication</a:t>
            </a:r>
            <a:endParaRPr lang="en-US" sz="2800" dirty="0">
              <a:latin typeface="+mj-lt"/>
            </a:endParaRPr>
          </a:p>
          <a:p>
            <a:pPr marL="457200" indent="-457200">
              <a:buFont typeface="Arial" panose="020B0604020202020204" pitchFamily="34" charset="0"/>
              <a:buChar char="•"/>
            </a:pPr>
            <a:r>
              <a:rPr lang="en-US" sz="2800" dirty="0" err="1">
                <a:latin typeface="+mj-lt"/>
              </a:rPr>
              <a:t>UseStaticFiles</a:t>
            </a:r>
            <a:endParaRPr lang="en-US" sz="2800" dirty="0">
              <a:latin typeface="+mj-lt"/>
            </a:endParaRPr>
          </a:p>
          <a:p>
            <a:pPr marL="457200" indent="-457200">
              <a:buFont typeface="Arial" panose="020B0604020202020204" pitchFamily="34" charset="0"/>
              <a:buChar char="•"/>
            </a:pPr>
            <a:r>
              <a:rPr lang="en-US" sz="2800" dirty="0" err="1">
                <a:latin typeface="+mj-lt"/>
              </a:rPr>
              <a:t>UseMvc</a:t>
            </a: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618921"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Controllers </a:t>
            </a:r>
            <a:r>
              <a:rPr sz="3999" spc="-30" dirty="0">
                <a:solidFill>
                  <a:schemeClr val="tx1"/>
                </a:solidFill>
                <a:latin typeface="+mj-lt"/>
              </a:rPr>
              <a:t>and</a:t>
            </a:r>
            <a:r>
              <a:rPr sz="3999" spc="5"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6" name="object 6"/>
          <p:cNvSpPr txBox="1"/>
          <p:nvPr/>
        </p:nvSpPr>
        <p:spPr>
          <a:xfrm>
            <a:off x="729297" y="1665240"/>
            <a:ext cx="11721829" cy="1909482"/>
          </a:xfrm>
          <a:prstGeom prst="rect">
            <a:avLst/>
          </a:prstGeom>
        </p:spPr>
        <p:txBody>
          <a:bodyPr vert="horz" wrap="square" lIns="0" tIns="57135" rIns="0" bIns="0" rtlCol="0">
            <a:spAutoFit/>
          </a:bodyPr>
          <a:lstStyle/>
          <a:p>
            <a:pPr marL="355596" indent="-342900">
              <a:spcBef>
                <a:spcPts val="450"/>
              </a:spcBef>
              <a:buFont typeface="Arial" panose="020B0604020202020204" pitchFamily="34" charset="0"/>
              <a:buChar char="•"/>
            </a:pPr>
            <a:r>
              <a:rPr sz="2800" spc="-90" dirty="0">
                <a:latin typeface="+mj-lt"/>
                <a:cs typeface="Arial"/>
              </a:rPr>
              <a:t>Controllers </a:t>
            </a:r>
            <a:r>
              <a:rPr sz="2800" spc="-110" dirty="0">
                <a:latin typeface="+mj-lt"/>
                <a:cs typeface="Arial"/>
              </a:rPr>
              <a:t>are </a:t>
            </a:r>
            <a:r>
              <a:rPr sz="2800" spc="-80" dirty="0">
                <a:latin typeface="+mj-lt"/>
                <a:cs typeface="Arial"/>
              </a:rPr>
              <a:t>collections </a:t>
            </a:r>
            <a:r>
              <a:rPr sz="2800" spc="-5" dirty="0">
                <a:latin typeface="+mj-lt"/>
                <a:cs typeface="Arial"/>
              </a:rPr>
              <a:t>of</a:t>
            </a:r>
            <a:r>
              <a:rPr sz="2800" spc="-295" dirty="0">
                <a:latin typeface="+mj-lt"/>
                <a:cs typeface="Arial"/>
              </a:rPr>
              <a:t> </a:t>
            </a:r>
            <a:r>
              <a:rPr sz="2800" spc="-90" dirty="0">
                <a:latin typeface="+mj-lt"/>
                <a:cs typeface="Arial"/>
              </a:rPr>
              <a:t>actions</a:t>
            </a:r>
            <a:endParaRPr lang="en-US" sz="2800" dirty="0">
              <a:latin typeface="+mj-lt"/>
              <a:cs typeface="Arial"/>
            </a:endParaRPr>
          </a:p>
          <a:p>
            <a:pPr marL="812778" lvl="1" indent="-342900">
              <a:spcBef>
                <a:spcPts val="450"/>
              </a:spcBef>
              <a:buFont typeface="Arial" panose="020B0604020202020204" pitchFamily="34" charset="0"/>
              <a:buChar char="•"/>
            </a:pPr>
            <a:r>
              <a:rPr lang="en-US" sz="2800" spc="-90" dirty="0">
                <a:latin typeface="+mj-lt"/>
                <a:cs typeface="Arial"/>
              </a:rPr>
              <a:t>U</a:t>
            </a:r>
            <a:r>
              <a:rPr sz="2800" spc="-90" dirty="0">
                <a:latin typeface="+mj-lt"/>
                <a:cs typeface="Arial"/>
              </a:rPr>
              <a:t>seful </a:t>
            </a:r>
            <a:r>
              <a:rPr sz="2800" spc="-5" dirty="0">
                <a:latin typeface="+mj-lt"/>
                <a:cs typeface="Arial"/>
              </a:rPr>
              <a:t>for </a:t>
            </a:r>
            <a:r>
              <a:rPr sz="2800" spc="-75" dirty="0">
                <a:latin typeface="+mj-lt"/>
                <a:cs typeface="Arial"/>
              </a:rPr>
              <a:t>grouping actions </a:t>
            </a:r>
            <a:r>
              <a:rPr sz="2800" spc="-10" dirty="0">
                <a:latin typeface="+mj-lt"/>
                <a:cs typeface="Arial"/>
              </a:rPr>
              <a:t>into </a:t>
            </a:r>
            <a:r>
              <a:rPr sz="2800" spc="-105" dirty="0">
                <a:latin typeface="+mj-lt"/>
                <a:cs typeface="Arial"/>
              </a:rPr>
              <a:t>cohesive</a:t>
            </a:r>
            <a:r>
              <a:rPr sz="2800" spc="-425" dirty="0">
                <a:latin typeface="+mj-lt"/>
                <a:cs typeface="Arial"/>
              </a:rPr>
              <a:t> </a:t>
            </a:r>
            <a:r>
              <a:rPr sz="2800" spc="-114" dirty="0">
                <a:latin typeface="+mj-lt"/>
                <a:cs typeface="Arial"/>
              </a:rPr>
              <a:t>sets</a:t>
            </a:r>
            <a:endParaRPr lang="en-US" sz="2800" dirty="0">
              <a:latin typeface="+mj-lt"/>
              <a:cs typeface="Arial"/>
            </a:endParaRPr>
          </a:p>
          <a:p>
            <a:pPr marL="812778" lvl="1" indent="-342900">
              <a:spcBef>
                <a:spcPts val="450"/>
              </a:spcBef>
              <a:buFont typeface="Arial" panose="020B0604020202020204" pitchFamily="34" charset="0"/>
              <a:buChar char="•"/>
            </a:pPr>
            <a:r>
              <a:rPr sz="2800" spc="-140" dirty="0">
                <a:latin typeface="+mj-lt"/>
                <a:cs typeface="Arial"/>
              </a:rPr>
              <a:t>Used </a:t>
            </a:r>
            <a:r>
              <a:rPr sz="2800" spc="-80" dirty="0">
                <a:latin typeface="+mj-lt"/>
                <a:cs typeface="Arial"/>
              </a:rPr>
              <a:t>by </a:t>
            </a:r>
            <a:r>
              <a:rPr sz="2800" spc="-40" dirty="0">
                <a:latin typeface="+mj-lt"/>
                <a:cs typeface="Arial"/>
              </a:rPr>
              <a:t>default </a:t>
            </a:r>
            <a:r>
              <a:rPr sz="2800" spc="-5" dirty="0">
                <a:latin typeface="+mj-lt"/>
                <a:cs typeface="Arial"/>
              </a:rPr>
              <a:t>for </a:t>
            </a:r>
            <a:r>
              <a:rPr sz="2800" spc="-35" dirty="0">
                <a:latin typeface="+mj-lt"/>
                <a:cs typeface="Arial"/>
              </a:rPr>
              <a:t>routing </a:t>
            </a:r>
            <a:r>
              <a:rPr sz="2800" spc="-95" dirty="0">
                <a:latin typeface="+mj-lt"/>
                <a:cs typeface="Arial"/>
              </a:rPr>
              <a:t>and </a:t>
            </a:r>
            <a:r>
              <a:rPr sz="2800" spc="-265" dirty="0">
                <a:latin typeface="+mj-lt"/>
                <a:cs typeface="Arial"/>
              </a:rPr>
              <a:t>URL </a:t>
            </a:r>
            <a:r>
              <a:rPr sz="2800" spc="-65" dirty="0">
                <a:latin typeface="+mj-lt"/>
                <a:cs typeface="Arial"/>
              </a:rPr>
              <a:t>generation </a:t>
            </a:r>
            <a:r>
              <a:rPr sz="2800" spc="-90" dirty="0">
                <a:latin typeface="+mj-lt"/>
                <a:cs typeface="Arial"/>
              </a:rPr>
              <a:t>(e.g.</a:t>
            </a:r>
            <a:r>
              <a:rPr sz="2800" spc="-215" dirty="0">
                <a:latin typeface="+mj-lt"/>
                <a:cs typeface="Arial"/>
              </a:rPr>
              <a:t> </a:t>
            </a:r>
            <a:r>
              <a:rPr sz="2800" spc="-40" dirty="0">
                <a:latin typeface="+mj-lt"/>
                <a:cs typeface="Arial"/>
              </a:rPr>
              <a:t>/{controllername}/{actioname})</a:t>
            </a:r>
            <a:endParaRPr sz="2800" dirty="0">
              <a:latin typeface="+mj-lt"/>
              <a:cs typeface="Arial"/>
            </a:endParaRPr>
          </a:p>
        </p:txBody>
      </p:sp>
      <p:sp>
        <p:nvSpPr>
          <p:cNvPr id="8" name="object 8"/>
          <p:cNvSpPr txBox="1"/>
          <p:nvPr/>
        </p:nvSpPr>
        <p:spPr>
          <a:xfrm>
            <a:off x="730494" y="3819694"/>
            <a:ext cx="11235447" cy="968200"/>
          </a:xfrm>
          <a:prstGeom prst="rect">
            <a:avLst/>
          </a:prstGeom>
        </p:spPr>
        <p:txBody>
          <a:bodyPr vert="horz" wrap="square" lIns="0" tIns="54596" rIns="0" bIns="0" rtlCol="0">
            <a:spAutoFit/>
          </a:bodyPr>
          <a:lstStyle/>
          <a:p>
            <a:pPr marL="355596" indent="-342900">
              <a:spcBef>
                <a:spcPts val="430"/>
              </a:spcBef>
              <a:buFont typeface="Arial" panose="020B0604020202020204" pitchFamily="34" charset="0"/>
              <a:buChar char="•"/>
            </a:pPr>
            <a:r>
              <a:rPr sz="2800" spc="-95" dirty="0">
                <a:latin typeface="+mj-lt"/>
                <a:cs typeface="Arial"/>
              </a:rPr>
              <a:t>Actions </a:t>
            </a:r>
            <a:r>
              <a:rPr sz="2800" spc="-110" dirty="0">
                <a:latin typeface="+mj-lt"/>
                <a:cs typeface="Arial"/>
              </a:rPr>
              <a:t>are </a:t>
            </a:r>
            <a:r>
              <a:rPr sz="2800" spc="-85" dirty="0">
                <a:latin typeface="+mj-lt"/>
                <a:cs typeface="Arial"/>
              </a:rPr>
              <a:t>methods </a:t>
            </a:r>
            <a:r>
              <a:rPr sz="2800" spc="-5" dirty="0">
                <a:latin typeface="+mj-lt"/>
                <a:cs typeface="Arial"/>
              </a:rPr>
              <a:t>that </a:t>
            </a:r>
            <a:r>
              <a:rPr sz="2800" spc="-95" dirty="0">
                <a:latin typeface="+mj-lt"/>
                <a:cs typeface="Arial"/>
              </a:rPr>
              <a:t>handle </a:t>
            </a:r>
            <a:r>
              <a:rPr sz="2800" spc="-55" dirty="0">
                <a:latin typeface="+mj-lt"/>
                <a:cs typeface="Arial"/>
              </a:rPr>
              <a:t>individual</a:t>
            </a:r>
            <a:r>
              <a:rPr sz="2800" spc="-370" dirty="0">
                <a:latin typeface="+mj-lt"/>
                <a:cs typeface="Arial"/>
              </a:rPr>
              <a:t> </a:t>
            </a:r>
            <a:r>
              <a:rPr sz="2800" spc="-110" dirty="0">
                <a:latin typeface="+mj-lt"/>
                <a:cs typeface="Arial"/>
              </a:rPr>
              <a:t>requests</a:t>
            </a:r>
            <a:endParaRPr lang="en-US" sz="2800" dirty="0">
              <a:latin typeface="+mj-lt"/>
              <a:cs typeface="Arial"/>
            </a:endParaRPr>
          </a:p>
          <a:p>
            <a:pPr marL="812778" lvl="1" indent="-342900">
              <a:spcBef>
                <a:spcPts val="430"/>
              </a:spcBef>
              <a:buFont typeface="Arial" panose="020B0604020202020204" pitchFamily="34" charset="0"/>
              <a:buChar char="•"/>
            </a:pPr>
            <a:r>
              <a:rPr sz="2800" spc="-190" dirty="0">
                <a:latin typeface="+mj-lt"/>
                <a:cs typeface="Arial"/>
              </a:rPr>
              <a:t>Each </a:t>
            </a:r>
            <a:r>
              <a:rPr sz="2800" spc="-70" dirty="0">
                <a:latin typeface="+mj-lt"/>
                <a:cs typeface="Arial"/>
              </a:rPr>
              <a:t>request </a:t>
            </a:r>
            <a:r>
              <a:rPr sz="2800" spc="-105" dirty="0">
                <a:latin typeface="+mj-lt"/>
                <a:cs typeface="Arial"/>
              </a:rPr>
              <a:t>is </a:t>
            </a:r>
            <a:r>
              <a:rPr sz="2800" spc="-40" dirty="0">
                <a:latin typeface="+mj-lt"/>
                <a:cs typeface="Arial"/>
              </a:rPr>
              <a:t>routed </a:t>
            </a:r>
            <a:r>
              <a:rPr sz="2800" spc="15" dirty="0">
                <a:latin typeface="+mj-lt"/>
                <a:cs typeface="Arial"/>
              </a:rPr>
              <a:t>to </a:t>
            </a:r>
            <a:r>
              <a:rPr sz="2800" spc="-110" dirty="0">
                <a:latin typeface="+mj-lt"/>
                <a:cs typeface="Arial"/>
              </a:rPr>
              <a:t>an </a:t>
            </a:r>
            <a:r>
              <a:rPr sz="2800" spc="-50" dirty="0">
                <a:latin typeface="+mj-lt"/>
                <a:cs typeface="Arial"/>
              </a:rPr>
              <a:t>action</a:t>
            </a:r>
            <a:r>
              <a:rPr sz="2800" spc="-240" dirty="0">
                <a:latin typeface="+mj-lt"/>
                <a:cs typeface="Arial"/>
              </a:rPr>
              <a:t> </a:t>
            </a:r>
            <a:r>
              <a:rPr sz="2800" spc="-45" dirty="0">
                <a:latin typeface="+mj-lt"/>
                <a:cs typeface="Arial"/>
              </a:rPr>
              <a:t>method</a:t>
            </a:r>
            <a:endParaRPr sz="2800" dirty="0">
              <a:latin typeface="+mj-lt"/>
              <a:cs typeface="Arial"/>
            </a:endParaRPr>
          </a:p>
        </p:txBody>
      </p:sp>
      <p:sp>
        <p:nvSpPr>
          <p:cNvPr id="10" name="object 10"/>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3659822" cy="634835"/>
          </a:xfrm>
          <a:prstGeom prst="rect">
            <a:avLst/>
          </a:prstGeom>
        </p:spPr>
        <p:txBody>
          <a:bodyPr vert="horz" wrap="square" lIns="0" tIns="12062" rIns="0" bIns="0" rtlCol="0" anchor="t">
            <a:spAutoFit/>
          </a:bodyPr>
          <a:lstStyle/>
          <a:p>
            <a:pPr marL="12696">
              <a:lnSpc>
                <a:spcPct val="100000"/>
              </a:lnSpc>
              <a:spcBef>
                <a:spcPts val="95"/>
              </a:spcBef>
            </a:pPr>
            <a:r>
              <a:rPr sz="3999" spc="-55" dirty="0">
                <a:solidFill>
                  <a:schemeClr val="tx1"/>
                </a:solidFill>
              </a:rPr>
              <a:t>An </a:t>
            </a:r>
            <a:r>
              <a:rPr sz="3999" dirty="0">
                <a:solidFill>
                  <a:schemeClr val="tx1"/>
                </a:solidFill>
              </a:rPr>
              <a:t>MVC</a:t>
            </a:r>
            <a:r>
              <a:rPr sz="3999" spc="-50" dirty="0">
                <a:solidFill>
                  <a:schemeClr val="tx1"/>
                </a:solidFill>
              </a:rPr>
              <a:t> </a:t>
            </a:r>
            <a:r>
              <a:rPr sz="3999" spc="-30" dirty="0">
                <a:solidFill>
                  <a:schemeClr val="tx1"/>
                </a:solidFill>
              </a:rPr>
              <a:t>Action</a:t>
            </a:r>
            <a:endParaRPr sz="3999" dirty="0">
              <a:solidFill>
                <a:schemeClr val="tx1"/>
              </a:solidFill>
            </a:endParaRPr>
          </a:p>
        </p:txBody>
      </p:sp>
      <p:sp>
        <p:nvSpPr>
          <p:cNvPr id="3" name="object 3"/>
          <p:cNvSpPr/>
          <p:nvPr/>
        </p:nvSpPr>
        <p:spPr>
          <a:xfrm>
            <a:off x="395593" y="1590542"/>
            <a:ext cx="11119882" cy="427361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495264" cy="634835"/>
          </a:xfrm>
          <a:prstGeom prst="rect">
            <a:avLst/>
          </a:prstGeom>
        </p:spPr>
        <p:txBody>
          <a:bodyPr vert="horz" wrap="square" lIns="0" tIns="12062" rIns="0" bIns="0" rtlCol="0" anchor="t">
            <a:spAutoFit/>
          </a:bodyPr>
          <a:lstStyle/>
          <a:p>
            <a:pPr marL="12696">
              <a:lnSpc>
                <a:spcPct val="100000"/>
              </a:lnSpc>
              <a:spcBef>
                <a:spcPts val="95"/>
              </a:spcBef>
            </a:pPr>
            <a:r>
              <a:rPr sz="3999" spc="-30" dirty="0">
                <a:solidFill>
                  <a:schemeClr val="tx1"/>
                </a:solidFill>
                <a:latin typeface="+mj-lt"/>
              </a:rPr>
              <a:t>Routing </a:t>
            </a:r>
            <a:r>
              <a:rPr sz="3999" spc="105" dirty="0">
                <a:solidFill>
                  <a:schemeClr val="tx1"/>
                </a:solidFill>
                <a:latin typeface="+mj-lt"/>
              </a:rPr>
              <a:t>to</a:t>
            </a:r>
            <a:r>
              <a:rPr sz="3999" spc="-10"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3" name="object 3"/>
          <p:cNvSpPr txBox="1"/>
          <p:nvPr/>
        </p:nvSpPr>
        <p:spPr>
          <a:xfrm>
            <a:off x="1037065" y="1277995"/>
            <a:ext cx="8875415" cy="443708"/>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75" dirty="0">
                <a:latin typeface="+mj-lt"/>
                <a:cs typeface="Arial"/>
              </a:rPr>
              <a:t>Default </a:t>
            </a:r>
            <a:r>
              <a:rPr sz="2800" spc="-40" dirty="0">
                <a:latin typeface="+mj-lt"/>
                <a:cs typeface="Arial"/>
              </a:rPr>
              <a:t>route </a:t>
            </a:r>
            <a:r>
              <a:rPr sz="2800" spc="-90" dirty="0">
                <a:latin typeface="+mj-lt"/>
                <a:cs typeface="Arial"/>
              </a:rPr>
              <a:t>specified </a:t>
            </a:r>
            <a:r>
              <a:rPr sz="2800" spc="-30" dirty="0">
                <a:latin typeface="+mj-lt"/>
                <a:cs typeface="Arial"/>
              </a:rPr>
              <a:t>in </a:t>
            </a:r>
            <a:r>
              <a:rPr sz="2800" spc="-80" dirty="0">
                <a:latin typeface="+mj-lt"/>
                <a:cs typeface="Arial"/>
              </a:rPr>
              <a:t>Startup </a:t>
            </a:r>
            <a:r>
              <a:rPr sz="2800" spc="-110" dirty="0">
                <a:latin typeface="+mj-lt"/>
                <a:cs typeface="Arial"/>
              </a:rPr>
              <a:t>Configure</a:t>
            </a:r>
            <a:r>
              <a:rPr sz="2800" spc="-495" dirty="0">
                <a:latin typeface="+mj-lt"/>
                <a:cs typeface="Arial"/>
              </a:rPr>
              <a:t> </a:t>
            </a:r>
            <a:r>
              <a:rPr sz="2800" spc="-55" dirty="0">
                <a:latin typeface="+mj-lt"/>
                <a:cs typeface="Arial"/>
              </a:rPr>
              <a:t>method</a:t>
            </a:r>
            <a:endParaRPr sz="2800" dirty="0">
              <a:latin typeface="+mj-lt"/>
              <a:cs typeface="Arial"/>
            </a:endParaRPr>
          </a:p>
        </p:txBody>
      </p:sp>
      <p:sp>
        <p:nvSpPr>
          <p:cNvPr id="9" name="object 9"/>
          <p:cNvSpPr txBox="1"/>
          <p:nvPr/>
        </p:nvSpPr>
        <p:spPr>
          <a:xfrm>
            <a:off x="1037065" y="4086251"/>
            <a:ext cx="10859853" cy="1931283"/>
          </a:xfrm>
          <a:prstGeom prst="rect">
            <a:avLst/>
          </a:prstGeom>
        </p:spPr>
        <p:txBody>
          <a:bodyPr vert="horz" wrap="square" lIns="0" tIns="55865" rIns="0" bIns="0" rtlCol="0">
            <a:spAutoFit/>
          </a:bodyPr>
          <a:lstStyle/>
          <a:p>
            <a:pPr marL="469896" indent="-457200">
              <a:spcBef>
                <a:spcPts val="440"/>
              </a:spcBef>
              <a:buFont typeface="Arial" panose="020B0604020202020204" pitchFamily="34" charset="0"/>
              <a:buChar char="•"/>
            </a:pPr>
            <a:r>
              <a:rPr sz="2800" spc="-20" dirty="0">
                <a:latin typeface="+mj-lt"/>
                <a:cs typeface="Arial"/>
              </a:rPr>
              <a:t>Attribute</a:t>
            </a:r>
            <a:r>
              <a:rPr sz="2800" spc="-150" dirty="0">
                <a:latin typeface="+mj-lt"/>
                <a:cs typeface="Arial"/>
              </a:rPr>
              <a:t> </a:t>
            </a:r>
            <a:r>
              <a:rPr sz="2800" spc="-45" dirty="0">
                <a:latin typeface="+mj-lt"/>
                <a:cs typeface="Arial"/>
              </a:rPr>
              <a:t>routing</a:t>
            </a:r>
            <a:r>
              <a:rPr sz="2800" spc="-135" dirty="0">
                <a:latin typeface="+mj-lt"/>
                <a:cs typeface="Arial"/>
              </a:rPr>
              <a:t> </a:t>
            </a:r>
            <a:r>
              <a:rPr sz="2800" spc="-50" dirty="0">
                <a:latin typeface="+mj-lt"/>
                <a:cs typeface="Arial"/>
              </a:rPr>
              <a:t>(at</a:t>
            </a:r>
            <a:r>
              <a:rPr sz="2800" spc="-155" dirty="0">
                <a:latin typeface="+mj-lt"/>
                <a:cs typeface="Arial"/>
              </a:rPr>
              <a:t> </a:t>
            </a:r>
            <a:r>
              <a:rPr sz="2800" spc="-65" dirty="0">
                <a:latin typeface="+mj-lt"/>
                <a:cs typeface="Arial"/>
              </a:rPr>
              <a:t>Controller</a:t>
            </a:r>
            <a:r>
              <a:rPr sz="2800" spc="-140" dirty="0">
                <a:latin typeface="+mj-lt"/>
                <a:cs typeface="Arial"/>
              </a:rPr>
              <a:t> </a:t>
            </a:r>
            <a:r>
              <a:rPr sz="2800" spc="-25" dirty="0">
                <a:latin typeface="+mj-lt"/>
                <a:cs typeface="Arial"/>
              </a:rPr>
              <a:t>and/or</a:t>
            </a:r>
            <a:r>
              <a:rPr sz="2800" spc="-130" dirty="0">
                <a:latin typeface="+mj-lt"/>
                <a:cs typeface="Arial"/>
              </a:rPr>
              <a:t> </a:t>
            </a:r>
            <a:r>
              <a:rPr sz="2800" spc="-65" dirty="0">
                <a:latin typeface="+mj-lt"/>
                <a:cs typeface="Arial"/>
              </a:rPr>
              <a:t>Action</a:t>
            </a:r>
            <a:r>
              <a:rPr sz="2800" spc="-155" dirty="0">
                <a:latin typeface="+mj-lt"/>
                <a:cs typeface="Arial"/>
              </a:rPr>
              <a:t> </a:t>
            </a:r>
            <a:r>
              <a:rPr sz="2800" spc="-80" dirty="0">
                <a:latin typeface="+mj-lt"/>
                <a:cs typeface="Arial"/>
              </a:rPr>
              <a:t>level)</a:t>
            </a:r>
            <a:endParaRPr sz="2800" dirty="0">
              <a:latin typeface="+mj-lt"/>
              <a:cs typeface="Arial"/>
            </a:endParaRPr>
          </a:p>
          <a:p>
            <a:pPr marL="737786" indent="-457200">
              <a:spcBef>
                <a:spcPts val="290"/>
              </a:spcBef>
              <a:buFont typeface="Arial" panose="020B0604020202020204" pitchFamily="34" charset="0"/>
              <a:buChar char="•"/>
            </a:pPr>
            <a:r>
              <a:rPr sz="2400" spc="-35" dirty="0">
                <a:latin typeface="+mj-lt"/>
                <a:cs typeface="Arial"/>
              </a:rPr>
              <a:t>[Route(“products/index”)]</a:t>
            </a:r>
            <a:endParaRPr sz="2400" dirty="0">
              <a:latin typeface="+mj-lt"/>
              <a:cs typeface="Arial"/>
            </a:endParaRPr>
          </a:p>
          <a:p>
            <a:pPr marL="737786" indent="-457200">
              <a:spcBef>
                <a:spcPts val="254"/>
              </a:spcBef>
              <a:buFont typeface="Arial" panose="020B0604020202020204" pitchFamily="34" charset="0"/>
              <a:buChar char="•"/>
            </a:pPr>
            <a:r>
              <a:rPr sz="2400" spc="-35" dirty="0">
                <a:latin typeface="+mj-lt"/>
                <a:cs typeface="Arial"/>
              </a:rPr>
              <a:t>[Route(“products/update/{id})]</a:t>
            </a:r>
            <a:endParaRPr sz="2400" dirty="0">
              <a:latin typeface="+mj-lt"/>
              <a:cs typeface="Arial"/>
            </a:endParaRPr>
          </a:p>
          <a:p>
            <a:pPr marL="710489" marR="5078" indent="-457200">
              <a:lnSpc>
                <a:spcPts val="2159"/>
              </a:lnSpc>
              <a:spcBef>
                <a:spcPts val="540"/>
              </a:spcBef>
              <a:buFont typeface="Arial" panose="020B0604020202020204" pitchFamily="34" charset="0"/>
              <a:buChar char="•"/>
            </a:pPr>
            <a:r>
              <a:rPr sz="2400" spc="-35" dirty="0">
                <a:latin typeface="+mj-lt"/>
                <a:cs typeface="Arial"/>
              </a:rPr>
              <a:t>[Route(“home”)]</a:t>
            </a:r>
            <a:r>
              <a:rPr sz="2400" spc="-13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Controller</a:t>
            </a:r>
            <a:r>
              <a:rPr sz="2400" spc="-95" dirty="0">
                <a:latin typeface="+mj-lt"/>
                <a:cs typeface="Arial"/>
              </a:rPr>
              <a:t> and</a:t>
            </a:r>
            <a:r>
              <a:rPr sz="2400" spc="-100" dirty="0">
                <a:latin typeface="+mj-lt"/>
                <a:cs typeface="Arial"/>
              </a:rPr>
              <a:t> </a:t>
            </a:r>
            <a:r>
              <a:rPr sz="2400" spc="-25" dirty="0">
                <a:latin typeface="+mj-lt"/>
                <a:cs typeface="Arial"/>
              </a:rPr>
              <a:t>[Route(“about”)]</a:t>
            </a:r>
            <a:r>
              <a:rPr sz="2400" spc="-14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Action</a:t>
            </a:r>
            <a:r>
              <a:rPr sz="2400" spc="-110" dirty="0">
                <a:latin typeface="+mj-lt"/>
                <a:cs typeface="Arial"/>
              </a:rPr>
              <a:t> </a:t>
            </a:r>
            <a:r>
              <a:rPr sz="2400" spc="-90" dirty="0">
                <a:latin typeface="+mj-lt"/>
                <a:cs typeface="Arial"/>
              </a:rPr>
              <a:t>are</a:t>
            </a:r>
            <a:r>
              <a:rPr sz="2400" spc="-105" dirty="0">
                <a:latin typeface="+mj-lt"/>
                <a:cs typeface="Arial"/>
              </a:rPr>
              <a:t> </a:t>
            </a:r>
            <a:r>
              <a:rPr sz="2400" spc="-75" dirty="0">
                <a:latin typeface="+mj-lt"/>
                <a:cs typeface="Arial"/>
              </a:rPr>
              <a:t>combined</a:t>
            </a:r>
            <a:r>
              <a:rPr sz="2400" spc="-105" dirty="0">
                <a:latin typeface="+mj-lt"/>
                <a:cs typeface="Arial"/>
              </a:rPr>
              <a:t> </a:t>
            </a:r>
            <a:r>
              <a:rPr sz="2400" spc="-15" dirty="0">
                <a:latin typeface="+mj-lt"/>
                <a:cs typeface="Arial"/>
              </a:rPr>
              <a:t>into</a:t>
            </a:r>
            <a:r>
              <a:rPr sz="2400" spc="-105" dirty="0">
                <a:latin typeface="+mj-lt"/>
                <a:cs typeface="Arial"/>
              </a:rPr>
              <a:t> </a:t>
            </a:r>
            <a:r>
              <a:rPr sz="2400" spc="5" dirty="0">
                <a:latin typeface="+mj-lt"/>
                <a:cs typeface="Arial"/>
              </a:rPr>
              <a:t>“home/about”  </a:t>
            </a:r>
            <a:r>
              <a:rPr sz="2400" spc="-35" dirty="0">
                <a:latin typeface="+mj-lt"/>
                <a:cs typeface="Arial"/>
              </a:rPr>
              <a:t>route</a:t>
            </a:r>
            <a:endParaRPr sz="2400" dirty="0">
              <a:latin typeface="+mj-lt"/>
              <a:cs typeface="Arial"/>
            </a:endParaRPr>
          </a:p>
        </p:txBody>
      </p:sp>
      <p:sp>
        <p:nvSpPr>
          <p:cNvPr id="10" name="object 10"/>
          <p:cNvSpPr/>
          <p:nvPr/>
        </p:nvSpPr>
        <p:spPr>
          <a:xfrm>
            <a:off x="1597166" y="1891619"/>
            <a:ext cx="8170241" cy="1745404"/>
          </a:xfrm>
          <a:prstGeom prst="rect">
            <a:avLst/>
          </a:prstGeom>
          <a:blipFill>
            <a:blip r:embed="rId2" cstate="print"/>
            <a:stretch>
              <a:fillRect/>
            </a:stretch>
          </a:blipFill>
        </p:spPr>
        <p:txBody>
          <a:bodyPr wrap="square" lIns="0" tIns="0" rIns="0" bIns="0" rtlCol="0"/>
          <a:lstStyle/>
          <a:p>
            <a:endParaRPr sz="1799">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368797" cy="634835"/>
          </a:xfrm>
          <a:prstGeom prst="rect">
            <a:avLst/>
          </a:prstGeom>
        </p:spPr>
        <p:txBody>
          <a:bodyPr vert="horz" wrap="square" lIns="0" tIns="12062" rIns="0" bIns="0" rtlCol="0" anchor="t">
            <a:spAutoFit/>
          </a:bodyPr>
          <a:lstStyle/>
          <a:p>
            <a:pPr marL="12696">
              <a:lnSpc>
                <a:spcPct val="100000"/>
              </a:lnSpc>
              <a:spcBef>
                <a:spcPts val="95"/>
              </a:spcBef>
            </a:pPr>
            <a:r>
              <a:rPr sz="3999" spc="50" dirty="0">
                <a:solidFill>
                  <a:schemeClr val="tx1"/>
                </a:solidFill>
                <a:latin typeface="+mj-lt"/>
              </a:rPr>
              <a:t>Attribute </a:t>
            </a:r>
            <a:r>
              <a:rPr sz="3999" spc="-30" dirty="0">
                <a:solidFill>
                  <a:schemeClr val="tx1"/>
                </a:solidFill>
                <a:latin typeface="+mj-lt"/>
              </a:rPr>
              <a:t>Routing</a:t>
            </a:r>
            <a:r>
              <a:rPr sz="3999" spc="-50" dirty="0">
                <a:solidFill>
                  <a:schemeClr val="tx1"/>
                </a:solidFill>
                <a:latin typeface="+mj-lt"/>
              </a:rPr>
              <a:t> </a:t>
            </a:r>
            <a:r>
              <a:rPr sz="3999" spc="-130" dirty="0">
                <a:solidFill>
                  <a:schemeClr val="tx1"/>
                </a:solidFill>
                <a:latin typeface="+mj-lt"/>
              </a:rPr>
              <a:t>Tips</a:t>
            </a:r>
            <a:endParaRPr sz="3999" dirty="0">
              <a:solidFill>
                <a:schemeClr val="tx1"/>
              </a:solidFill>
              <a:latin typeface="+mj-lt"/>
            </a:endParaRPr>
          </a:p>
        </p:txBody>
      </p:sp>
      <p:sp>
        <p:nvSpPr>
          <p:cNvPr id="12" name="object 12"/>
          <p:cNvSpPr txBox="1"/>
          <p:nvPr/>
        </p:nvSpPr>
        <p:spPr>
          <a:xfrm>
            <a:off x="729297" y="1273748"/>
            <a:ext cx="8735959" cy="4727549"/>
          </a:xfrm>
          <a:prstGeom prst="rect">
            <a:avLst/>
          </a:prstGeom>
        </p:spPr>
        <p:txBody>
          <a:bodyPr vert="horz" wrap="square" lIns="0" tIns="104748" rIns="0" bIns="0" rtlCol="0">
            <a:spAutoFit/>
          </a:bodyPr>
          <a:lstStyle/>
          <a:p>
            <a:pPr marL="355596" indent="-342900">
              <a:spcBef>
                <a:spcPts val="825"/>
              </a:spcBef>
              <a:buFont typeface="Arial" panose="020B0604020202020204" pitchFamily="34" charset="0"/>
              <a:buChar char="•"/>
            </a:pPr>
            <a:r>
              <a:rPr sz="2400" spc="-204" dirty="0">
                <a:latin typeface="+mj-lt"/>
                <a:cs typeface="Arial"/>
              </a:rPr>
              <a:t>Use </a:t>
            </a:r>
            <a:r>
              <a:rPr sz="2400" spc="-50" dirty="0">
                <a:latin typeface="+mj-lt"/>
                <a:cs typeface="Arial"/>
              </a:rPr>
              <a:t>default </a:t>
            </a:r>
            <a:r>
              <a:rPr sz="2400" spc="-80" dirty="0">
                <a:latin typeface="+mj-lt"/>
                <a:cs typeface="Arial"/>
              </a:rPr>
              <a:t>convention </a:t>
            </a:r>
            <a:r>
              <a:rPr sz="2400" spc="-75" dirty="0">
                <a:latin typeface="+mj-lt"/>
                <a:cs typeface="Arial"/>
              </a:rPr>
              <a:t>where</a:t>
            </a:r>
            <a:r>
              <a:rPr sz="2400" spc="-165" dirty="0">
                <a:latin typeface="+mj-lt"/>
                <a:cs typeface="Arial"/>
              </a:rPr>
              <a:t> </a:t>
            </a:r>
            <a:r>
              <a:rPr sz="2400" spc="-114" dirty="0">
                <a:latin typeface="+mj-lt"/>
                <a:cs typeface="Arial"/>
              </a:rPr>
              <a:t>possible</a:t>
            </a:r>
            <a:endParaRPr sz="2400" dirty="0">
              <a:latin typeface="+mj-lt"/>
              <a:cs typeface="Arial"/>
            </a:endParaRPr>
          </a:p>
          <a:p>
            <a:pPr marL="355596" marR="5078" indent="-342900">
              <a:lnSpc>
                <a:spcPct val="124600"/>
              </a:lnSpc>
              <a:spcBef>
                <a:spcPts val="10"/>
              </a:spcBef>
              <a:buFont typeface="Arial" panose="020B0604020202020204" pitchFamily="34" charset="0"/>
              <a:buChar char="•"/>
            </a:pPr>
            <a:r>
              <a:rPr sz="2400" spc="-95" dirty="0">
                <a:latin typeface="+mj-lt"/>
                <a:cs typeface="Arial"/>
              </a:rPr>
              <a:t>Define </a:t>
            </a:r>
            <a:r>
              <a:rPr sz="2400" spc="-75" dirty="0">
                <a:latin typeface="+mj-lt"/>
                <a:cs typeface="Arial"/>
              </a:rPr>
              <a:t>routes </a:t>
            </a:r>
            <a:r>
              <a:rPr sz="2400" spc="-125" dirty="0">
                <a:latin typeface="+mj-lt"/>
                <a:cs typeface="Arial"/>
              </a:rPr>
              <a:t>using </a:t>
            </a:r>
            <a:r>
              <a:rPr sz="2400" spc="-40" dirty="0">
                <a:latin typeface="+mj-lt"/>
                <a:cs typeface="Arial"/>
              </a:rPr>
              <a:t>attributes </a:t>
            </a:r>
            <a:r>
              <a:rPr sz="2400" spc="-10" dirty="0">
                <a:latin typeface="+mj-lt"/>
                <a:cs typeface="Arial"/>
              </a:rPr>
              <a:t>for </a:t>
            </a:r>
            <a:r>
              <a:rPr sz="2400" spc="-60" dirty="0">
                <a:latin typeface="+mj-lt"/>
                <a:cs typeface="Arial"/>
              </a:rPr>
              <a:t>non-default </a:t>
            </a:r>
            <a:r>
              <a:rPr sz="2400" spc="-190" dirty="0">
                <a:latin typeface="+mj-lt"/>
                <a:cs typeface="Arial"/>
              </a:rPr>
              <a:t>cases, </a:t>
            </a:r>
            <a:r>
              <a:rPr sz="2400" spc="-105" dirty="0">
                <a:latin typeface="+mj-lt"/>
                <a:cs typeface="Arial"/>
              </a:rPr>
              <a:t>especially </a:t>
            </a:r>
            <a:r>
              <a:rPr sz="2400" spc="-10" dirty="0">
                <a:latin typeface="+mj-lt"/>
                <a:cs typeface="Arial"/>
              </a:rPr>
              <a:t>for</a:t>
            </a:r>
            <a:r>
              <a:rPr sz="2400" spc="-425" dirty="0">
                <a:latin typeface="+mj-lt"/>
                <a:cs typeface="Arial"/>
              </a:rPr>
              <a:t> </a:t>
            </a:r>
            <a:r>
              <a:rPr sz="2400" spc="-229" dirty="0">
                <a:latin typeface="+mj-lt"/>
                <a:cs typeface="Arial"/>
              </a:rPr>
              <a:t>APIs  </a:t>
            </a:r>
            <a:r>
              <a:rPr sz="2400" spc="-225" dirty="0">
                <a:latin typeface="+mj-lt"/>
                <a:cs typeface="Arial"/>
              </a:rPr>
              <a:t>APIs </a:t>
            </a:r>
            <a:r>
              <a:rPr sz="2400" spc="-95" dirty="0">
                <a:latin typeface="+mj-lt"/>
                <a:cs typeface="Arial"/>
              </a:rPr>
              <a:t>should </a:t>
            </a:r>
            <a:r>
              <a:rPr sz="2400" spc="-165" dirty="0">
                <a:latin typeface="+mj-lt"/>
                <a:cs typeface="Arial"/>
              </a:rPr>
              <a:t>use </a:t>
            </a:r>
            <a:r>
              <a:rPr sz="2400" spc="-295" dirty="0">
                <a:latin typeface="+mj-lt"/>
                <a:cs typeface="Arial"/>
              </a:rPr>
              <a:t>HTTP </a:t>
            </a:r>
            <a:r>
              <a:rPr sz="2400" spc="-80" dirty="0">
                <a:latin typeface="+mj-lt"/>
                <a:cs typeface="Arial"/>
              </a:rPr>
              <a:t>verb </a:t>
            </a:r>
            <a:r>
              <a:rPr sz="2400" spc="-40" dirty="0">
                <a:latin typeface="+mj-lt"/>
                <a:cs typeface="Arial"/>
              </a:rPr>
              <a:t>attributes </a:t>
            </a:r>
            <a:r>
              <a:rPr sz="2400" spc="20" dirty="0">
                <a:latin typeface="+mj-lt"/>
                <a:cs typeface="Arial"/>
              </a:rPr>
              <a:t>to </a:t>
            </a:r>
            <a:r>
              <a:rPr sz="2400" spc="-70" dirty="0">
                <a:latin typeface="+mj-lt"/>
                <a:cs typeface="Arial"/>
              </a:rPr>
              <a:t>define</a:t>
            </a:r>
            <a:r>
              <a:rPr sz="2400" spc="-150" dirty="0">
                <a:latin typeface="+mj-lt"/>
                <a:cs typeface="Arial"/>
              </a:rPr>
              <a:t> </a:t>
            </a:r>
            <a:r>
              <a:rPr sz="2400" spc="-70" dirty="0">
                <a:latin typeface="+mj-lt"/>
                <a:cs typeface="Arial"/>
              </a:rPr>
              <a:t>routes:</a:t>
            </a:r>
            <a:endParaRPr sz="2400" dirty="0">
              <a:latin typeface="+mj-lt"/>
              <a:cs typeface="Arial"/>
            </a:endParaRPr>
          </a:p>
          <a:p>
            <a:pPr marL="623486" indent="-342900">
              <a:spcBef>
                <a:spcPts val="280"/>
              </a:spcBef>
              <a:buFont typeface="Arial" panose="020B0604020202020204" pitchFamily="34" charset="0"/>
              <a:buChar char="•"/>
            </a:pPr>
            <a:r>
              <a:rPr sz="2400" spc="-30" dirty="0">
                <a:latin typeface="+mj-lt"/>
                <a:cs typeface="Arial"/>
              </a:rPr>
              <a:t>[HttpGet]</a:t>
            </a:r>
            <a:endParaRPr sz="2400" dirty="0">
              <a:latin typeface="+mj-lt"/>
              <a:cs typeface="Arial"/>
            </a:endParaRPr>
          </a:p>
          <a:p>
            <a:pPr marL="623486" indent="-342900">
              <a:spcBef>
                <a:spcPts val="265"/>
              </a:spcBef>
              <a:buFont typeface="Arial" panose="020B0604020202020204" pitchFamily="34" charset="0"/>
              <a:buChar char="•"/>
            </a:pPr>
            <a:r>
              <a:rPr sz="2400" spc="-10" dirty="0">
                <a:latin typeface="+mj-lt"/>
                <a:cs typeface="Arial"/>
              </a:rPr>
              <a:t>[HttpGet(“{id}”)]</a:t>
            </a:r>
            <a:r>
              <a:rPr sz="2400" spc="-130" dirty="0">
                <a:latin typeface="+mj-lt"/>
                <a:cs typeface="Arial"/>
              </a:rPr>
              <a:t> </a:t>
            </a:r>
            <a:r>
              <a:rPr sz="2400" spc="215" dirty="0">
                <a:latin typeface="+mj-lt"/>
                <a:cs typeface="Arial"/>
              </a:rPr>
              <a:t>//</a:t>
            </a:r>
            <a:r>
              <a:rPr sz="2400" spc="-105" dirty="0">
                <a:latin typeface="+mj-lt"/>
                <a:cs typeface="Arial"/>
              </a:rPr>
              <a:t> </a:t>
            </a:r>
            <a:r>
              <a:rPr sz="2400" dirty="0">
                <a:latin typeface="+mj-lt"/>
                <a:cs typeface="Arial"/>
              </a:rPr>
              <a:t>will</a:t>
            </a:r>
            <a:r>
              <a:rPr sz="2400" spc="-95" dirty="0">
                <a:latin typeface="+mj-lt"/>
                <a:cs typeface="Arial"/>
              </a:rPr>
              <a:t> </a:t>
            </a:r>
            <a:r>
              <a:rPr sz="2400" spc="-75" dirty="0">
                <a:latin typeface="+mj-lt"/>
                <a:cs typeface="Arial"/>
              </a:rPr>
              <a:t>combine</a:t>
            </a:r>
            <a:r>
              <a:rPr sz="2400" spc="-130" dirty="0">
                <a:latin typeface="+mj-lt"/>
                <a:cs typeface="Arial"/>
              </a:rPr>
              <a:t> </a:t>
            </a:r>
            <a:r>
              <a:rPr sz="2400" spc="10" dirty="0">
                <a:latin typeface="+mj-lt"/>
                <a:cs typeface="Arial"/>
              </a:rPr>
              <a:t>with</a:t>
            </a:r>
            <a:r>
              <a:rPr sz="2400" spc="-105" dirty="0">
                <a:latin typeface="+mj-lt"/>
                <a:cs typeface="Arial"/>
              </a:rPr>
              <a:t> </a:t>
            </a:r>
            <a:r>
              <a:rPr sz="2400" spc="-35" dirty="0">
                <a:latin typeface="+mj-lt"/>
                <a:cs typeface="Arial"/>
              </a:rPr>
              <a:t>route</a:t>
            </a:r>
            <a:r>
              <a:rPr sz="2400" spc="-105" dirty="0">
                <a:latin typeface="+mj-lt"/>
                <a:cs typeface="Arial"/>
              </a:rPr>
              <a:t> </a:t>
            </a:r>
            <a:r>
              <a:rPr sz="2400" spc="-75" dirty="0">
                <a:latin typeface="+mj-lt"/>
                <a:cs typeface="Arial"/>
              </a:rPr>
              <a:t>specified</a:t>
            </a:r>
            <a:r>
              <a:rPr sz="2400" spc="-85" dirty="0">
                <a:latin typeface="+mj-lt"/>
                <a:cs typeface="Arial"/>
              </a:rPr>
              <a:t> </a:t>
            </a:r>
            <a:r>
              <a:rPr sz="2400" spc="-60" dirty="0">
                <a:latin typeface="+mj-lt"/>
                <a:cs typeface="Arial"/>
              </a:rPr>
              <a:t>on</a:t>
            </a:r>
            <a:r>
              <a:rPr sz="2400" spc="-125" dirty="0">
                <a:latin typeface="+mj-lt"/>
                <a:cs typeface="Arial"/>
              </a:rPr>
              <a:t> </a:t>
            </a:r>
            <a:r>
              <a:rPr sz="2400" spc="-35" dirty="0">
                <a:latin typeface="+mj-lt"/>
                <a:cs typeface="Arial"/>
              </a:rPr>
              <a:t>controller</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55" dirty="0">
                <a:latin typeface="+mj-lt"/>
                <a:cs typeface="Arial"/>
              </a:rPr>
              <a:t>Routes can </a:t>
            </a:r>
            <a:r>
              <a:rPr sz="2400" spc="-165" dirty="0">
                <a:latin typeface="+mj-lt"/>
                <a:cs typeface="Arial"/>
              </a:rPr>
              <a:t>use </a:t>
            </a:r>
            <a:r>
              <a:rPr sz="2400" spc="-75" dirty="0">
                <a:latin typeface="+mj-lt"/>
                <a:cs typeface="Arial"/>
              </a:rPr>
              <a:t>token </a:t>
            </a:r>
            <a:r>
              <a:rPr sz="2400" spc="-80" dirty="0">
                <a:latin typeface="+mj-lt"/>
                <a:cs typeface="Arial"/>
              </a:rPr>
              <a:t>replacement </a:t>
            </a:r>
            <a:r>
              <a:rPr sz="2400" spc="-10" dirty="0">
                <a:latin typeface="+mj-lt"/>
                <a:cs typeface="Arial"/>
              </a:rPr>
              <a:t>for </a:t>
            </a:r>
            <a:r>
              <a:rPr sz="2400" spc="-65" dirty="0">
                <a:latin typeface="+mj-lt"/>
                <a:cs typeface="Arial"/>
              </a:rPr>
              <a:t>[area], </a:t>
            </a:r>
            <a:r>
              <a:rPr sz="2400" spc="-30" dirty="0">
                <a:latin typeface="+mj-lt"/>
                <a:cs typeface="Arial"/>
              </a:rPr>
              <a:t>[controller],</a:t>
            </a:r>
            <a:r>
              <a:rPr sz="2400" spc="-340" dirty="0">
                <a:latin typeface="+mj-lt"/>
                <a:cs typeface="Arial"/>
              </a:rPr>
              <a:t> </a:t>
            </a:r>
            <a:r>
              <a:rPr sz="2400" spc="-30" dirty="0">
                <a:latin typeface="+mj-lt"/>
                <a:cs typeface="Arial"/>
              </a:rPr>
              <a:t>[action]:</a:t>
            </a:r>
            <a:endParaRPr sz="2400" dirty="0">
              <a:latin typeface="+mj-lt"/>
              <a:cs typeface="Arial"/>
            </a:endParaRPr>
          </a:p>
          <a:p>
            <a:pPr marL="623486" indent="-342900">
              <a:spcBef>
                <a:spcPts val="295"/>
              </a:spcBef>
              <a:buFont typeface="Arial" panose="020B0604020202020204" pitchFamily="34" charset="0"/>
              <a:buChar char="•"/>
            </a:pPr>
            <a:r>
              <a:rPr lang="en-US" sz="2400" spc="-15" dirty="0">
                <a:latin typeface="+mj-lt"/>
                <a:cs typeface="Arial"/>
              </a:rPr>
              <a:t>[</a:t>
            </a:r>
            <a:r>
              <a:rPr sz="2400" spc="-15" dirty="0">
                <a:latin typeface="+mj-lt"/>
                <a:cs typeface="Arial"/>
              </a:rPr>
              <a:t>Route(“[controller]/[action]”)]</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40" dirty="0">
                <a:latin typeface="+mj-lt"/>
                <a:cs typeface="Arial"/>
              </a:rPr>
              <a:t>Especially </a:t>
            </a:r>
            <a:r>
              <a:rPr sz="2400" spc="-40" dirty="0">
                <a:latin typeface="+mj-lt"/>
                <a:cs typeface="Arial"/>
              </a:rPr>
              <a:t>powerful </a:t>
            </a:r>
            <a:r>
              <a:rPr sz="2400" spc="-80" dirty="0">
                <a:latin typeface="+mj-lt"/>
                <a:cs typeface="Arial"/>
              </a:rPr>
              <a:t>when </a:t>
            </a:r>
            <a:r>
              <a:rPr sz="2400" spc="-145" dirty="0">
                <a:latin typeface="+mj-lt"/>
                <a:cs typeface="Arial"/>
              </a:rPr>
              <a:t>used </a:t>
            </a:r>
            <a:r>
              <a:rPr sz="2400" spc="15" dirty="0">
                <a:latin typeface="+mj-lt"/>
                <a:cs typeface="Arial"/>
              </a:rPr>
              <a:t>with</a:t>
            </a:r>
            <a:r>
              <a:rPr sz="2400" spc="-240" dirty="0">
                <a:latin typeface="+mj-lt"/>
                <a:cs typeface="Arial"/>
              </a:rPr>
              <a:t> </a:t>
            </a:r>
            <a:r>
              <a:rPr sz="2400" spc="-60" dirty="0">
                <a:latin typeface="+mj-lt"/>
                <a:cs typeface="Arial"/>
              </a:rPr>
              <a:t>inheritance:</a:t>
            </a:r>
            <a:endParaRPr sz="2400" dirty="0">
              <a:latin typeface="+mj-lt"/>
              <a:cs typeface="Arial"/>
            </a:endParaRPr>
          </a:p>
          <a:p>
            <a:pPr marL="623486" indent="-342900">
              <a:lnSpc>
                <a:spcPts val="2279"/>
              </a:lnSpc>
              <a:spcBef>
                <a:spcPts val="280"/>
              </a:spcBef>
              <a:buFont typeface="Arial" panose="020B0604020202020204" pitchFamily="34" charset="0"/>
              <a:buChar char="•"/>
            </a:pPr>
            <a:r>
              <a:rPr sz="2400" spc="-15" dirty="0">
                <a:latin typeface="+mj-lt"/>
                <a:cs typeface="Arial"/>
              </a:rPr>
              <a:t>[Route(“api/[controller]/[action]”)]</a:t>
            </a:r>
            <a:endParaRPr sz="2400" dirty="0">
              <a:latin typeface="+mj-lt"/>
              <a:cs typeface="Arial"/>
            </a:endParaRPr>
          </a:p>
          <a:p>
            <a:pPr marL="596189" indent="-342900">
              <a:lnSpc>
                <a:spcPts val="2279"/>
              </a:lnSpc>
              <a:buFont typeface="Arial" panose="020B0604020202020204" pitchFamily="34" charset="0"/>
              <a:buChar char="•"/>
            </a:pPr>
            <a:r>
              <a:rPr sz="2400" spc="-55" dirty="0">
                <a:latin typeface="+mj-lt"/>
                <a:cs typeface="Arial"/>
              </a:rPr>
              <a:t>public </a:t>
            </a:r>
            <a:r>
              <a:rPr sz="2400" spc="-70" dirty="0">
                <a:latin typeface="+mj-lt"/>
                <a:cs typeface="Arial"/>
              </a:rPr>
              <a:t>abstract </a:t>
            </a:r>
            <a:r>
              <a:rPr sz="2400" spc="-145" dirty="0">
                <a:latin typeface="+mj-lt"/>
                <a:cs typeface="Arial"/>
              </a:rPr>
              <a:t>class </a:t>
            </a:r>
            <a:r>
              <a:rPr sz="2400" spc="-90" dirty="0">
                <a:latin typeface="+mj-lt"/>
                <a:cs typeface="Arial"/>
              </a:rPr>
              <a:t>BaseApiController </a:t>
            </a:r>
            <a:r>
              <a:rPr sz="2400" spc="-20" dirty="0">
                <a:latin typeface="+mj-lt"/>
                <a:cs typeface="Arial"/>
              </a:rPr>
              <a:t>:</a:t>
            </a:r>
            <a:r>
              <a:rPr sz="2400" spc="-120" dirty="0">
                <a:latin typeface="+mj-lt"/>
                <a:cs typeface="Arial"/>
              </a:rPr>
              <a:t> </a:t>
            </a:r>
            <a:r>
              <a:rPr sz="2400" spc="-55" dirty="0">
                <a:latin typeface="+mj-lt"/>
                <a:cs typeface="Arial"/>
              </a:rPr>
              <a:t>Controller</a:t>
            </a:r>
            <a:endParaRPr sz="24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1023797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Accepting </a:t>
            </a:r>
            <a:r>
              <a:rPr sz="3999" spc="25" dirty="0">
                <a:solidFill>
                  <a:schemeClr val="tx1"/>
                </a:solidFill>
                <a:latin typeface="+mj-lt"/>
              </a:rPr>
              <a:t>Data </a:t>
            </a:r>
            <a:r>
              <a:rPr sz="3999" dirty="0">
                <a:solidFill>
                  <a:schemeClr val="tx1"/>
                </a:solidFill>
                <a:latin typeface="+mj-lt"/>
              </a:rPr>
              <a:t>in </a:t>
            </a:r>
            <a:r>
              <a:rPr sz="3999" spc="-95" dirty="0">
                <a:solidFill>
                  <a:schemeClr val="tx1"/>
                </a:solidFill>
                <a:latin typeface="+mj-lt"/>
              </a:rPr>
              <a:t>Actions </a:t>
            </a:r>
            <a:r>
              <a:rPr sz="3999" spc="100" dirty="0">
                <a:solidFill>
                  <a:schemeClr val="tx1"/>
                </a:solidFill>
                <a:latin typeface="+mj-lt"/>
              </a:rPr>
              <a:t>(Model</a:t>
            </a:r>
            <a:r>
              <a:rPr sz="3999" spc="140" dirty="0">
                <a:solidFill>
                  <a:schemeClr val="tx1"/>
                </a:solidFill>
                <a:latin typeface="+mj-lt"/>
              </a:rPr>
              <a:t> </a:t>
            </a:r>
            <a:r>
              <a:rPr sz="3999" spc="-25" dirty="0">
                <a:solidFill>
                  <a:schemeClr val="tx1"/>
                </a:solidFill>
                <a:latin typeface="+mj-lt"/>
              </a:rPr>
              <a:t>Binding)</a:t>
            </a:r>
            <a:endParaRPr sz="3999" dirty="0">
              <a:solidFill>
                <a:schemeClr val="tx1"/>
              </a:solidFill>
              <a:latin typeface="+mj-lt"/>
            </a:endParaRPr>
          </a:p>
        </p:txBody>
      </p:sp>
      <p:sp>
        <p:nvSpPr>
          <p:cNvPr id="9" name="Rectangle 8">
            <a:extLst>
              <a:ext uri="{FF2B5EF4-FFF2-40B4-BE49-F238E27FC236}">
                <a16:creationId xmlns:a16="http://schemas.microsoft.com/office/drawing/2014/main" id="{B476D1F8-E2E5-4E0C-BED7-7F0F3D6CF344}"/>
              </a:ext>
            </a:extLst>
          </p:cNvPr>
          <p:cNvSpPr/>
          <p:nvPr/>
        </p:nvSpPr>
        <p:spPr>
          <a:xfrm>
            <a:off x="729297" y="1650365"/>
            <a:ext cx="11201865"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MVC uses model binding to convert data sent by requests into  action parameters</a:t>
            </a:r>
          </a:p>
          <a:p>
            <a:pPr marL="457200" indent="-457200">
              <a:buFont typeface="Arial" panose="020B0604020202020204" pitchFamily="34" charset="0"/>
              <a:buChar char="•"/>
            </a:pPr>
            <a:r>
              <a:rPr lang="en-US" sz="2800" dirty="0">
                <a:latin typeface="+mj-lt"/>
              </a:rPr>
              <a:t>Model binding takes place before the action is invoked  </a:t>
            </a:r>
          </a:p>
          <a:p>
            <a:pPr marL="457200" indent="-457200">
              <a:buFont typeface="Arial" panose="020B0604020202020204" pitchFamily="34" charset="0"/>
              <a:buChar char="•"/>
            </a:pPr>
            <a:r>
              <a:rPr lang="en-US" sz="2800" dirty="0">
                <a:latin typeface="+mj-lt"/>
              </a:rPr>
              <a:t>Parameters may be simple types, or complex objects</a:t>
            </a:r>
          </a:p>
          <a:p>
            <a:pPr marL="457200" indent="-457200">
              <a:buFont typeface="Arial" panose="020B0604020202020204" pitchFamily="34" charset="0"/>
              <a:buChar char="•"/>
            </a:pPr>
            <a:r>
              <a:rPr lang="en-US" sz="2800" dirty="0">
                <a:latin typeface="+mj-lt"/>
              </a:rPr>
              <a:t>Data can come from named form values, route components, or query strings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103571" cy="634835"/>
          </a:xfrm>
          <a:prstGeom prst="rect">
            <a:avLst/>
          </a:prstGeom>
        </p:spPr>
        <p:txBody>
          <a:bodyPr vert="horz" wrap="square" lIns="0" tIns="12062" rIns="0" bIns="0" rtlCol="0" anchor="t">
            <a:spAutoFit/>
          </a:bodyPr>
          <a:lstStyle/>
          <a:p>
            <a:pPr marL="12696">
              <a:lnSpc>
                <a:spcPct val="100000"/>
              </a:lnSpc>
              <a:spcBef>
                <a:spcPts val="95"/>
              </a:spcBef>
            </a:pPr>
            <a:r>
              <a:rPr sz="3999" spc="90" dirty="0">
                <a:solidFill>
                  <a:schemeClr val="tx1"/>
                </a:solidFill>
                <a:latin typeface="+mj-lt"/>
              </a:rPr>
              <a:t>Model</a:t>
            </a:r>
            <a:r>
              <a:rPr sz="3999" spc="-65" dirty="0">
                <a:solidFill>
                  <a:schemeClr val="tx1"/>
                </a:solidFill>
                <a:latin typeface="+mj-lt"/>
              </a:rPr>
              <a:t> </a:t>
            </a:r>
            <a:r>
              <a:rPr sz="3999" spc="-20" dirty="0">
                <a:solidFill>
                  <a:schemeClr val="tx1"/>
                </a:solidFill>
                <a:latin typeface="+mj-lt"/>
              </a:rPr>
              <a:t>Validation</a:t>
            </a:r>
            <a:endParaRPr sz="3999" dirty="0">
              <a:solidFill>
                <a:schemeClr val="tx1"/>
              </a:solidFill>
              <a:latin typeface="+mj-lt"/>
            </a:endParaRPr>
          </a:p>
        </p:txBody>
      </p:sp>
      <p:sp>
        <p:nvSpPr>
          <p:cNvPr id="12" name="Rectangle 11">
            <a:extLst>
              <a:ext uri="{FF2B5EF4-FFF2-40B4-BE49-F238E27FC236}">
                <a16:creationId xmlns:a16="http://schemas.microsoft.com/office/drawing/2014/main" id="{72C09BC0-6723-41EE-8C89-6F7720AA39BE}"/>
              </a:ext>
            </a:extLst>
          </p:cNvPr>
          <p:cNvSpPr/>
          <p:nvPr/>
        </p:nvSpPr>
        <p:spPr>
          <a:xfrm>
            <a:off x="729297" y="1472479"/>
            <a:ext cx="11175488" cy="3539430"/>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Model types can have validation rules specified</a:t>
            </a:r>
          </a:p>
          <a:p>
            <a:pPr marL="457200" indent="-457200">
              <a:buFont typeface="Arial" panose="020B0604020202020204" pitchFamily="34" charset="0"/>
              <a:buChar char="•"/>
            </a:pPr>
            <a:r>
              <a:rPr lang="en-US" sz="2800" dirty="0">
                <a:latin typeface="+mj-lt"/>
              </a:rPr>
              <a:t>Actions should check model validation state before making changes to application state</a:t>
            </a:r>
          </a:p>
          <a:p>
            <a:br>
              <a:rPr lang="en-US" sz="2800" dirty="0">
                <a:latin typeface="+mj-lt"/>
              </a:rPr>
            </a:br>
            <a:r>
              <a:rPr lang="en-US" sz="2800" dirty="0">
                <a:latin typeface="+mj-lt"/>
              </a:rPr>
              <a:t>	if(</a:t>
            </a:r>
            <a:r>
              <a:rPr lang="en-US" sz="2800" dirty="0" err="1">
                <a:latin typeface="+mj-lt"/>
              </a:rPr>
              <a:t>ModelState.IsValid</a:t>
            </a:r>
            <a:r>
              <a:rPr lang="en-US" sz="2800" dirty="0">
                <a:latin typeface="+mj-lt"/>
              </a:rPr>
              <a:t>)</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Avoid using data model types for model binding</a:t>
            </a:r>
          </a:p>
          <a:p>
            <a:pPr marL="457200" indent="-457200">
              <a:buFont typeface="Arial" panose="020B0604020202020204" pitchFamily="34" charset="0"/>
              <a:buChar char="•"/>
            </a:pPr>
            <a:r>
              <a:rPr lang="en-US" sz="2800" dirty="0">
                <a:latin typeface="+mj-lt"/>
              </a:rPr>
              <a:t>This can result in exposing more data to user changes than intended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831997"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a:t>
            </a:r>
            <a:r>
              <a:rPr sz="3999" spc="-75" dirty="0">
                <a:solidFill>
                  <a:schemeClr val="tx1"/>
                </a:solidFill>
                <a:latin typeface="+mj-lt"/>
              </a:rPr>
              <a:t> </a:t>
            </a:r>
            <a:r>
              <a:rPr sz="3999" spc="-50" dirty="0">
                <a:solidFill>
                  <a:schemeClr val="tx1"/>
                </a:solidFill>
                <a:latin typeface="+mj-lt"/>
              </a:rPr>
              <a:t>Helpers</a:t>
            </a:r>
            <a:endParaRPr sz="3999" dirty="0">
              <a:solidFill>
                <a:schemeClr val="tx1"/>
              </a:solidFill>
              <a:latin typeface="+mj-lt"/>
            </a:endParaRPr>
          </a:p>
        </p:txBody>
      </p:sp>
      <p:sp>
        <p:nvSpPr>
          <p:cNvPr id="5" name="object 5"/>
          <p:cNvSpPr txBox="1"/>
          <p:nvPr/>
        </p:nvSpPr>
        <p:spPr>
          <a:xfrm>
            <a:off x="729297" y="1709310"/>
            <a:ext cx="11184280" cy="2397320"/>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180" dirty="0">
                <a:latin typeface="+mj-lt"/>
                <a:cs typeface="Arial"/>
              </a:rPr>
              <a:t>Replaces </a:t>
            </a:r>
            <a:r>
              <a:rPr sz="2800" spc="-204" dirty="0">
                <a:latin typeface="+mj-lt"/>
                <a:cs typeface="Arial"/>
              </a:rPr>
              <a:t>HTML </a:t>
            </a:r>
            <a:r>
              <a:rPr sz="2800" spc="-120" dirty="0">
                <a:latin typeface="+mj-lt"/>
                <a:cs typeface="Arial"/>
              </a:rPr>
              <a:t>Helpers </a:t>
            </a:r>
            <a:r>
              <a:rPr sz="2800" spc="-30" dirty="0">
                <a:latin typeface="+mj-lt"/>
                <a:cs typeface="Arial"/>
              </a:rPr>
              <a:t>(still </a:t>
            </a:r>
            <a:r>
              <a:rPr sz="2800" spc="-100" dirty="0">
                <a:latin typeface="+mj-lt"/>
                <a:cs typeface="Arial"/>
              </a:rPr>
              <a:t>available, </a:t>
            </a:r>
            <a:r>
              <a:rPr sz="2800" spc="-10" dirty="0">
                <a:latin typeface="+mj-lt"/>
                <a:cs typeface="Arial"/>
              </a:rPr>
              <a:t>but not</a:t>
            </a:r>
            <a:r>
              <a:rPr sz="2800" spc="-320" dirty="0">
                <a:latin typeface="+mj-lt"/>
                <a:cs typeface="Arial"/>
              </a:rPr>
              <a:t> </a:t>
            </a:r>
            <a:r>
              <a:rPr sz="2800" spc="-100" dirty="0">
                <a:latin typeface="+mj-lt"/>
                <a:cs typeface="Arial"/>
              </a:rPr>
              <a:t>recommended)</a:t>
            </a:r>
            <a:endParaRPr sz="2800" dirty="0">
              <a:latin typeface="+mj-lt"/>
              <a:cs typeface="Arial"/>
            </a:endParaRPr>
          </a:p>
          <a:p>
            <a:pPr marL="469896" marR="4323053" indent="-457200">
              <a:lnSpc>
                <a:spcPts val="7188"/>
              </a:lnSpc>
              <a:spcBef>
                <a:spcPts val="960"/>
              </a:spcBef>
              <a:buFont typeface="Arial" panose="020B0604020202020204" pitchFamily="34" charset="0"/>
              <a:buChar char="•"/>
            </a:pPr>
            <a:r>
              <a:rPr sz="2800" spc="-145" dirty="0">
                <a:latin typeface="+mj-lt"/>
                <a:cs typeface="Arial"/>
              </a:rPr>
              <a:t>Render </a:t>
            </a:r>
            <a:r>
              <a:rPr sz="2800" dirty="0">
                <a:latin typeface="+mj-lt"/>
                <a:cs typeface="Arial"/>
              </a:rPr>
              <a:t>within </a:t>
            </a:r>
            <a:r>
              <a:rPr sz="2800" spc="-210" dirty="0">
                <a:latin typeface="+mj-lt"/>
                <a:cs typeface="Arial"/>
              </a:rPr>
              <a:t>HTML </a:t>
            </a:r>
            <a:r>
              <a:rPr sz="2800" spc="-135" dirty="0">
                <a:latin typeface="+mj-lt"/>
                <a:cs typeface="Arial"/>
              </a:rPr>
              <a:t>tags  </a:t>
            </a:r>
            <a:endParaRPr lang="en-US" sz="2800" spc="-135" dirty="0">
              <a:latin typeface="+mj-lt"/>
              <a:cs typeface="Arial"/>
            </a:endParaRPr>
          </a:p>
          <a:p>
            <a:pPr marL="469896" marR="4323053" indent="-457200">
              <a:lnSpc>
                <a:spcPts val="7188"/>
              </a:lnSpc>
              <a:spcBef>
                <a:spcPts val="960"/>
              </a:spcBef>
              <a:buFont typeface="Arial" panose="020B0604020202020204" pitchFamily="34" charset="0"/>
              <a:buChar char="•"/>
            </a:pPr>
            <a:r>
              <a:rPr sz="2800" spc="-100" dirty="0">
                <a:latin typeface="+mj-lt"/>
                <a:cs typeface="Arial"/>
              </a:rPr>
              <a:t>Declarative, </a:t>
            </a:r>
            <a:r>
              <a:rPr sz="2800" spc="-10" dirty="0">
                <a:latin typeface="+mj-lt"/>
                <a:cs typeface="Arial"/>
              </a:rPr>
              <a:t>not</a:t>
            </a:r>
            <a:r>
              <a:rPr lang="en-US" sz="2800" spc="-204" dirty="0">
                <a:latin typeface="+mj-lt"/>
                <a:cs typeface="Arial"/>
              </a:rPr>
              <a:t> </a:t>
            </a:r>
            <a:r>
              <a:rPr sz="2800" spc="-75" dirty="0">
                <a:latin typeface="+mj-lt"/>
                <a:cs typeface="Arial"/>
              </a:rPr>
              <a:t>Imperative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55444" y="6392788"/>
            <a:ext cx="697048" cy="328210"/>
          </a:xfrm>
          <a:prstGeom prst="rect">
            <a:avLst/>
          </a:prstGeom>
        </p:spPr>
        <p:txBody>
          <a:bodyPr vert="horz" wrap="square" lIns="0" tIns="0" rIns="0" bIns="0" rtlCol="0">
            <a:spAutoFit/>
          </a:bodyPr>
          <a:lstStyle/>
          <a:p>
            <a:pPr marL="97126" algn="ctr">
              <a:lnSpc>
                <a:spcPts val="1335"/>
              </a:lnSpc>
            </a:pPr>
            <a:r>
              <a:rPr sz="1400" b="1" spc="-25" dirty="0">
                <a:solidFill>
                  <a:srgbClr val="FF7C7C"/>
                </a:solidFill>
                <a:latin typeface="Trebuchet MS"/>
                <a:cs typeface="Trebuchet MS"/>
              </a:rPr>
              <a:t>No</a:t>
            </a:r>
            <a:r>
              <a:rPr sz="1400" b="1" spc="-200" dirty="0">
                <a:solidFill>
                  <a:srgbClr val="FF7C7C"/>
                </a:solidFill>
                <a:latin typeface="Trebuchet MS"/>
                <a:cs typeface="Trebuchet MS"/>
              </a:rPr>
              <a:t> </a:t>
            </a:r>
            <a:r>
              <a:rPr sz="1400" b="1" spc="-80" dirty="0">
                <a:solidFill>
                  <a:srgbClr val="FF7C7C"/>
                </a:solidFill>
                <a:latin typeface="Trebuchet MS"/>
                <a:cs typeface="Trebuchet MS"/>
              </a:rPr>
              <a:t>Cont</a:t>
            </a:r>
            <a:endParaRPr sz="1400">
              <a:latin typeface="Trebuchet MS"/>
              <a:cs typeface="Trebuchet MS"/>
            </a:endParaRPr>
          </a:p>
          <a:p>
            <a:pPr marR="1904" algn="ctr">
              <a:spcBef>
                <a:spcPts val="40"/>
              </a:spcBef>
            </a:pPr>
            <a:r>
              <a:rPr sz="1050" spc="-65" dirty="0">
                <a:solidFill>
                  <a:srgbClr val="FF7C7C"/>
                </a:solidFill>
                <a:latin typeface="Arial"/>
                <a:cs typeface="Arial"/>
              </a:rPr>
              <a:t>(Reserved</a:t>
            </a:r>
            <a:r>
              <a:rPr sz="1050" spc="-140" dirty="0">
                <a:solidFill>
                  <a:srgbClr val="FF7C7C"/>
                </a:solidFill>
                <a:latin typeface="Arial"/>
                <a:cs typeface="Arial"/>
              </a:rPr>
              <a:t> </a:t>
            </a:r>
            <a:r>
              <a:rPr sz="1050" spc="-5" dirty="0">
                <a:solidFill>
                  <a:srgbClr val="FF7C7C"/>
                </a:solidFill>
                <a:latin typeface="Arial"/>
                <a:cs typeface="Arial"/>
              </a:rPr>
              <a:t>fo</a:t>
            </a:r>
            <a:endParaRPr sz="1050">
              <a:latin typeface="Arial"/>
              <a:cs typeface="Arial"/>
            </a:endParaRPr>
          </a:p>
        </p:txBody>
      </p:sp>
      <p:sp>
        <p:nvSpPr>
          <p:cNvPr id="4" name="object 4"/>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 </a:t>
            </a:r>
            <a:r>
              <a:rPr sz="3999" spc="20" dirty="0">
                <a:solidFill>
                  <a:schemeClr val="tx1"/>
                </a:solidFill>
                <a:latin typeface="+mj-lt"/>
              </a:rPr>
              <a:t>Helper</a:t>
            </a:r>
            <a:r>
              <a:rPr sz="3999" spc="70" dirty="0">
                <a:solidFill>
                  <a:schemeClr val="tx1"/>
                </a:solidFill>
                <a:latin typeface="+mj-lt"/>
              </a:rPr>
              <a:t> </a:t>
            </a:r>
            <a:r>
              <a:rPr sz="3999" spc="-85" dirty="0">
                <a:solidFill>
                  <a:schemeClr val="tx1"/>
                </a:solidFill>
                <a:latin typeface="+mj-lt"/>
              </a:rPr>
              <a:t>Example</a:t>
            </a:r>
            <a:endParaRPr sz="3999" dirty="0">
              <a:solidFill>
                <a:schemeClr val="tx1"/>
              </a:solidFill>
              <a:latin typeface="+mj-lt"/>
            </a:endParaRPr>
          </a:p>
        </p:txBody>
      </p:sp>
      <p:sp>
        <p:nvSpPr>
          <p:cNvPr id="5" name="object 5"/>
          <p:cNvSpPr/>
          <p:nvPr/>
        </p:nvSpPr>
        <p:spPr>
          <a:xfrm>
            <a:off x="650578" y="1190701"/>
            <a:ext cx="9328691" cy="5051838"/>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rPr>
              <a:t>Tag </a:t>
            </a:r>
            <a:r>
              <a:rPr sz="3999" spc="20" dirty="0">
                <a:solidFill>
                  <a:schemeClr val="tx1"/>
                </a:solidFill>
              </a:rPr>
              <a:t>Helper</a:t>
            </a:r>
            <a:r>
              <a:rPr sz="3999" spc="70" dirty="0">
                <a:solidFill>
                  <a:schemeClr val="tx1"/>
                </a:solidFill>
              </a:rPr>
              <a:t> </a:t>
            </a:r>
            <a:r>
              <a:rPr sz="3999" spc="-85" dirty="0">
                <a:solidFill>
                  <a:schemeClr val="tx1"/>
                </a:solidFill>
              </a:rPr>
              <a:t>Example</a:t>
            </a:r>
            <a:endParaRPr sz="3999" dirty="0">
              <a:solidFill>
                <a:schemeClr val="tx1"/>
              </a:solidFill>
            </a:endParaRPr>
          </a:p>
        </p:txBody>
      </p:sp>
      <p:sp>
        <p:nvSpPr>
          <p:cNvPr id="4" name="object 4"/>
          <p:cNvSpPr/>
          <p:nvPr/>
        </p:nvSpPr>
        <p:spPr>
          <a:xfrm>
            <a:off x="204162" y="1710375"/>
            <a:ext cx="11899133" cy="232654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3380" y="1425766"/>
            <a:ext cx="10322284" cy="426897"/>
          </a:xfrm>
          <a:prstGeom prst="rect">
            <a:avLst/>
          </a:prstGeom>
        </p:spPr>
        <p:txBody>
          <a:bodyPr vert="horz" wrap="square" lIns="0" tIns="57135" rIns="0" bIns="0" rtlCol="0">
            <a:spAutoFit/>
          </a:bodyPr>
          <a:lstStyle/>
          <a:p>
            <a:pPr marL="12696"/>
            <a:r>
              <a:rPr sz="2399" spc="-90" dirty="0">
                <a:solidFill>
                  <a:schemeClr val="bg1"/>
                </a:solidFill>
                <a:latin typeface="+mj-lt"/>
                <a:cs typeface="Arial"/>
              </a:rPr>
              <a:t>Confirm</a:t>
            </a:r>
            <a:r>
              <a:rPr sz="2399" spc="-140" dirty="0">
                <a:solidFill>
                  <a:schemeClr val="bg1"/>
                </a:solidFill>
                <a:latin typeface="+mj-lt"/>
                <a:cs typeface="Arial"/>
              </a:rPr>
              <a:t> </a:t>
            </a:r>
            <a:r>
              <a:rPr sz="2399" spc="-120" dirty="0">
                <a:solidFill>
                  <a:schemeClr val="bg1"/>
                </a:solidFill>
                <a:latin typeface="+mj-lt"/>
                <a:cs typeface="Arial"/>
              </a:rPr>
              <a:t>Version:</a:t>
            </a:r>
            <a:endParaRPr sz="2399" dirty="0">
              <a:solidFill>
                <a:schemeClr val="bg1"/>
              </a:solidFill>
              <a:latin typeface="+mj-lt"/>
              <a:cs typeface="Arial"/>
            </a:endParaRPr>
          </a:p>
        </p:txBody>
      </p:sp>
      <p:sp>
        <p:nvSpPr>
          <p:cNvPr id="9" name="object 9"/>
          <p:cNvSpPr>
            <a:spLocks noChangeAspect="1"/>
          </p:cNvSpPr>
          <p:nvPr/>
        </p:nvSpPr>
        <p:spPr>
          <a:xfrm>
            <a:off x="583380" y="2027473"/>
            <a:ext cx="10322284" cy="2743200"/>
          </a:xfrm>
          <a:prstGeom prst="rect">
            <a:avLst/>
          </a:prstGeom>
          <a:blipFill>
            <a:blip r:embed="rId2" cstate="print"/>
            <a:stretch>
              <a:fillRect/>
            </a:stretch>
          </a:blipFill>
        </p:spPr>
        <p:txBody>
          <a:bodyPr wrap="square" lIns="0" tIns="0" rIns="0" bIns="0" rtlCol="0"/>
          <a:lstStyle/>
          <a:p>
            <a:endParaRPr sz="1799"/>
          </a:p>
        </p:txBody>
      </p:sp>
      <p:sp>
        <p:nvSpPr>
          <p:cNvPr id="11" name="Title 3">
            <a:extLst>
              <a:ext uri="{FF2B5EF4-FFF2-40B4-BE49-F238E27FC236}">
                <a16:creationId xmlns:a16="http://schemas.microsoft.com/office/drawing/2014/main" id="{24879FF4-5964-43D2-9D84-9E1744649E6A}"/>
              </a:ext>
            </a:extLst>
          </p:cNvPr>
          <p:cNvSpPr>
            <a:spLocks noGrp="1"/>
          </p:cNvSpPr>
          <p:nvPr>
            <p:ph type="title"/>
          </p:nvPr>
        </p:nvSpPr>
        <p:spPr>
          <a:xfrm>
            <a:off x="269170" y="289512"/>
            <a:ext cx="11652805" cy="899665"/>
          </a:xfrm>
        </p:spPr>
        <p:txBody>
          <a:bodyPr>
            <a:normAutofit/>
          </a:bodyPr>
          <a:lstStyle/>
          <a:p>
            <a:r>
              <a:rPr lang="es-AR" sz="4312" dirty="0" err="1">
                <a:solidFill>
                  <a:schemeClr val="bg1"/>
                </a:solidFill>
              </a:rPr>
              <a:t>Installing</a:t>
            </a:r>
            <a:r>
              <a:rPr lang="es-AR" sz="4312" dirty="0">
                <a:solidFill>
                  <a:schemeClr val="bg1"/>
                </a:solidFill>
              </a:rPr>
              <a:t> .NET Core</a:t>
            </a:r>
          </a:p>
        </p:txBody>
      </p:sp>
    </p:spTree>
    <p:extLst>
      <p:ext uri="{BB962C8B-B14F-4D97-AF65-F5344CB8AC3E}">
        <p14:creationId xmlns:p14="http://schemas.microsoft.com/office/powerpoint/2010/main" val="13182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chemeClr val="bg1"/>
                </a:solidFill>
              </a:rPr>
              <a:t>Creating and 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422486" y="1079769"/>
            <a:ext cx="10804308" cy="5690679"/>
          </a:xfrm>
          <a:prstGeom prst="rect">
            <a:avLst/>
          </a:prstGeom>
        </p:spPr>
      </p:pic>
    </p:spTree>
    <p:extLst>
      <p:ext uri="{BB962C8B-B14F-4D97-AF65-F5344CB8AC3E}">
        <p14:creationId xmlns:p14="http://schemas.microsoft.com/office/powerpoint/2010/main" val="322753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22980</TotalTime>
  <Words>3271</Words>
  <Application>Microsoft Office PowerPoint</Application>
  <PresentationFormat>Custom</PresentationFormat>
  <Paragraphs>276</Paragraphs>
  <Slides>44</Slides>
  <Notes>25</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44</vt:i4>
      </vt:variant>
    </vt:vector>
  </HeadingPairs>
  <TitlesOfParts>
    <vt:vector size="67"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Segoe UI Symbol</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.NET Core Workshop </vt:lpstr>
      <vt:lpstr>.NET Any developer, any app, any platform</vt:lpstr>
      <vt:lpstr>.NET Runtimes</vt:lpstr>
      <vt:lpstr>.NET Core</vt:lpstr>
      <vt:lpstr>Languages</vt:lpstr>
      <vt:lpstr>Installing .NET Core</vt:lpstr>
      <vt:lpstr>Installing .NET Core</vt:lpstr>
      <vt:lpstr>.NET Command Line Interface (CLI)</vt:lpstr>
      <vt:lpstr>Creating and Running a .NET application</vt:lpstr>
      <vt:lpstr>dotnet CLI Templates</vt:lpstr>
      <vt:lpstr>Visual Studio .NET Core Templates</vt:lpstr>
      <vt:lpstr>ASP.NET Core Project Templates</vt:lpstr>
      <vt:lpstr>Development Tools</vt:lpstr>
      <vt:lpstr>Visual Studio Code</vt:lpstr>
      <vt:lpstr>Demo .NET Core</vt:lpstr>
      <vt:lpstr>ASP.NET Core</vt:lpstr>
      <vt:lpstr>ASP.NET Core</vt:lpstr>
      <vt:lpstr>ASP.NET Core and the modern web</vt:lpstr>
      <vt:lpstr>ASP.NET Core Web Server Kestrel</vt:lpstr>
      <vt:lpstr>Kestrel</vt:lpstr>
      <vt:lpstr>PowerPoint Presentation</vt:lpstr>
      <vt:lpstr>ASP.NET Core Web App Key Components</vt:lpstr>
      <vt:lpstr>Startup.cs</vt:lpstr>
      <vt:lpstr>Middleware</vt:lpstr>
      <vt:lpstr>Middleware</vt:lpstr>
      <vt:lpstr>Built-in Middleware</vt:lpstr>
      <vt:lpstr>PowerPoint Presentation</vt:lpstr>
      <vt:lpstr>ASP.NET Core MVC</vt:lpstr>
      <vt:lpstr>Models, Views, and Controllers</vt:lpstr>
      <vt:lpstr>Controllers and Actions</vt:lpstr>
      <vt:lpstr>An MVC Action</vt:lpstr>
      <vt:lpstr>Routing to Actions</vt:lpstr>
      <vt:lpstr>Attribute Routing Tips</vt:lpstr>
      <vt:lpstr>Accepting Data in Actions (Model Binding)</vt:lpstr>
      <vt:lpstr>Model Validation</vt:lpstr>
      <vt:lpstr>Tag Helpers</vt:lpstr>
      <vt:lpstr>Tag Helper Example</vt:lpstr>
      <vt:lpstr>Tag Helper Example</vt:lpstr>
      <vt:lpstr>Web APIs</vt:lpstr>
      <vt:lpstr>Angular App</vt:lpstr>
      <vt:lpstr>Web API Controller</vt:lpstr>
      <vt:lpstr>Demo ASP.NET Core</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764</cp:revision>
  <dcterms:created xsi:type="dcterms:W3CDTF">2012-02-15T23:39:54Z</dcterms:created>
  <dcterms:modified xsi:type="dcterms:W3CDTF">2020-04-22T12:29:05Z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